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438941-CB44-412C-A2B8-DB44E034EEB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690E13-E1CF-46D3-BDC3-4B93B02F186F}">
      <dgm:prSet custT="1"/>
      <dgm:spPr>
        <a:solidFill>
          <a:schemeClr val="accent1">
            <a:hueOff val="0"/>
            <a:satOff val="0"/>
            <a:lumOff val="0"/>
            <a:alpha val="88000"/>
          </a:schemeClr>
        </a:solidFill>
      </dgm:spPr>
      <dgm:t>
        <a:bodyPr/>
        <a:lstStyle/>
        <a:p>
          <a:r>
            <a:rPr lang="en-US" sz="1400" dirty="0"/>
            <a:t>Sunset the existing NCMS </a:t>
          </a:r>
          <a:r>
            <a:rPr lang="en-US" sz="1400" i="1" dirty="0"/>
            <a:t>Abortion</a:t>
          </a:r>
          <a:r>
            <a:rPr lang="en-US" sz="1400" dirty="0"/>
            <a:t> policy and replace with the proposed </a:t>
          </a:r>
          <a:r>
            <a:rPr lang="en-US" sz="1400" i="1" dirty="0"/>
            <a:t>Access to Comprehensive Reproductive Health Care</a:t>
          </a:r>
          <a:r>
            <a:rPr lang="en-US" sz="1400" dirty="0"/>
            <a:t> policy</a:t>
          </a:r>
        </a:p>
      </dgm:t>
    </dgm:pt>
    <dgm:pt modelId="{01C9F3A3-17C3-4D2F-9E9C-FFB90CA23B77}" type="parTrans" cxnId="{98293893-D574-4CBC-B21B-C270829F28E3}">
      <dgm:prSet/>
      <dgm:spPr/>
      <dgm:t>
        <a:bodyPr/>
        <a:lstStyle/>
        <a:p>
          <a:endParaRPr lang="en-US"/>
        </a:p>
      </dgm:t>
    </dgm:pt>
    <dgm:pt modelId="{00E3E65B-DC99-4333-B841-F799A3A1DF48}" type="sibTrans" cxnId="{98293893-D574-4CBC-B21B-C270829F28E3}">
      <dgm:prSet/>
      <dgm:spPr>
        <a:solidFill>
          <a:srgbClr val="022A3C">
            <a:alpha val="90000"/>
          </a:srgbClr>
        </a:solidFill>
      </dgm:spPr>
      <dgm:t>
        <a:bodyPr/>
        <a:lstStyle/>
        <a:p>
          <a:endParaRPr lang="en-US"/>
        </a:p>
      </dgm:t>
    </dgm:pt>
    <dgm:pt modelId="{812CC639-7C30-48CB-8A32-394AA9E771F2}">
      <dgm:prSet custT="1"/>
      <dgm:spPr/>
      <dgm:t>
        <a:bodyPr/>
        <a:lstStyle/>
        <a:p>
          <a:r>
            <a:rPr lang="en-US" sz="1400" dirty="0"/>
            <a:t>NCMS Staff to create a companion document for educational purposes and to address specific questions that may arise from members, stakeholders, legislators, and others.</a:t>
          </a:r>
        </a:p>
      </dgm:t>
    </dgm:pt>
    <dgm:pt modelId="{7B1E080A-F89F-4FEF-9367-721FE93C13DA}" type="parTrans" cxnId="{F4A3FA95-36DE-439B-9B4E-BD6A17407396}">
      <dgm:prSet/>
      <dgm:spPr/>
      <dgm:t>
        <a:bodyPr/>
        <a:lstStyle/>
        <a:p>
          <a:endParaRPr lang="en-US"/>
        </a:p>
      </dgm:t>
    </dgm:pt>
    <dgm:pt modelId="{85ED2B11-ED83-433E-8484-BFA1AEA77C84}" type="sibTrans" cxnId="{F4A3FA95-36DE-439B-9B4E-BD6A17407396}">
      <dgm:prSet/>
      <dgm:spPr>
        <a:solidFill>
          <a:srgbClr val="022A3C">
            <a:alpha val="90000"/>
          </a:srgbClr>
        </a:solidFill>
      </dgm:spPr>
      <dgm:t>
        <a:bodyPr/>
        <a:lstStyle/>
        <a:p>
          <a:endParaRPr lang="en-US"/>
        </a:p>
      </dgm:t>
    </dgm:pt>
    <dgm:pt modelId="{4B99AC69-83D7-46B5-ADA7-1FA6235D0169}">
      <dgm:prSet custT="1"/>
      <dgm:spPr/>
      <dgm:t>
        <a:bodyPr/>
        <a:lstStyle/>
        <a:p>
          <a:r>
            <a:rPr lang="en-US" sz="1400" dirty="0"/>
            <a:t>The Policy Committee will continue their review and revision of the policies contained under the </a:t>
          </a:r>
          <a:r>
            <a:rPr lang="en-US" sz="1400" b="1" u="sng" dirty="0"/>
            <a:t>Public Health – Children Issues </a:t>
          </a:r>
          <a:r>
            <a:rPr lang="en-US" sz="1400" dirty="0"/>
            <a:t>category, which includes multiple policies involving minor consent, access, and reproductive education. </a:t>
          </a:r>
        </a:p>
      </dgm:t>
    </dgm:pt>
    <dgm:pt modelId="{A4C43684-A286-4780-9FE4-DB79EF7C4ECA}" type="parTrans" cxnId="{3672BE5E-F9FE-474B-BE7B-5AD62AF3BB5C}">
      <dgm:prSet/>
      <dgm:spPr/>
      <dgm:t>
        <a:bodyPr/>
        <a:lstStyle/>
        <a:p>
          <a:endParaRPr lang="en-US"/>
        </a:p>
      </dgm:t>
    </dgm:pt>
    <dgm:pt modelId="{D858C93B-3DFD-4E3F-8697-39009D69ED06}" type="sibTrans" cxnId="{3672BE5E-F9FE-474B-BE7B-5AD62AF3BB5C}">
      <dgm:prSet/>
      <dgm:spPr/>
      <dgm:t>
        <a:bodyPr/>
        <a:lstStyle/>
        <a:p>
          <a:endParaRPr lang="en-US"/>
        </a:p>
      </dgm:t>
    </dgm:pt>
    <dgm:pt modelId="{6E9F56C1-C2DA-4DA1-92AD-1DC39E6B4FDE}" type="pres">
      <dgm:prSet presAssocID="{AC438941-CB44-412C-A2B8-DB44E034EEB3}" presName="outerComposite" presStyleCnt="0">
        <dgm:presLayoutVars>
          <dgm:chMax val="5"/>
          <dgm:dir/>
          <dgm:resizeHandles val="exact"/>
        </dgm:presLayoutVars>
      </dgm:prSet>
      <dgm:spPr/>
    </dgm:pt>
    <dgm:pt modelId="{321F493D-CFB2-4792-9199-A95E7FA0A5CD}" type="pres">
      <dgm:prSet presAssocID="{AC438941-CB44-412C-A2B8-DB44E034EEB3}" presName="dummyMaxCanvas" presStyleCnt="0">
        <dgm:presLayoutVars/>
      </dgm:prSet>
      <dgm:spPr/>
    </dgm:pt>
    <dgm:pt modelId="{483DE85D-8DB6-49F3-961C-71AFCA02F523}" type="pres">
      <dgm:prSet presAssocID="{AC438941-CB44-412C-A2B8-DB44E034EEB3}" presName="ThreeNodes_1" presStyleLbl="node1" presStyleIdx="0" presStyleCnt="3">
        <dgm:presLayoutVars>
          <dgm:bulletEnabled val="1"/>
        </dgm:presLayoutVars>
      </dgm:prSet>
      <dgm:spPr/>
    </dgm:pt>
    <dgm:pt modelId="{3AA24508-5174-449C-A8B9-647F3904B840}" type="pres">
      <dgm:prSet presAssocID="{AC438941-CB44-412C-A2B8-DB44E034EEB3}" presName="ThreeNodes_2" presStyleLbl="node1" presStyleIdx="1" presStyleCnt="3">
        <dgm:presLayoutVars>
          <dgm:bulletEnabled val="1"/>
        </dgm:presLayoutVars>
      </dgm:prSet>
      <dgm:spPr/>
    </dgm:pt>
    <dgm:pt modelId="{A0B9550D-B3F5-4D89-9064-687DBFD8CEA1}" type="pres">
      <dgm:prSet presAssocID="{AC438941-CB44-412C-A2B8-DB44E034EEB3}" presName="ThreeNodes_3" presStyleLbl="node1" presStyleIdx="2" presStyleCnt="3">
        <dgm:presLayoutVars>
          <dgm:bulletEnabled val="1"/>
        </dgm:presLayoutVars>
      </dgm:prSet>
      <dgm:spPr/>
    </dgm:pt>
    <dgm:pt modelId="{87D99B1F-B470-46AA-A021-43F0EEF30565}" type="pres">
      <dgm:prSet presAssocID="{AC438941-CB44-412C-A2B8-DB44E034EEB3}" presName="ThreeConn_1-2" presStyleLbl="fgAccFollowNode1" presStyleIdx="0" presStyleCnt="2">
        <dgm:presLayoutVars>
          <dgm:bulletEnabled val="1"/>
        </dgm:presLayoutVars>
      </dgm:prSet>
      <dgm:spPr/>
    </dgm:pt>
    <dgm:pt modelId="{F79DF403-2BE7-4B21-8FB1-AD17A12CDF10}" type="pres">
      <dgm:prSet presAssocID="{AC438941-CB44-412C-A2B8-DB44E034EEB3}" presName="ThreeConn_2-3" presStyleLbl="fgAccFollowNode1" presStyleIdx="1" presStyleCnt="2">
        <dgm:presLayoutVars>
          <dgm:bulletEnabled val="1"/>
        </dgm:presLayoutVars>
      </dgm:prSet>
      <dgm:spPr/>
    </dgm:pt>
    <dgm:pt modelId="{02F15909-4E0E-4545-8403-8CAC5E323712}" type="pres">
      <dgm:prSet presAssocID="{AC438941-CB44-412C-A2B8-DB44E034EEB3}" presName="ThreeNodes_1_text" presStyleLbl="node1" presStyleIdx="2" presStyleCnt="3">
        <dgm:presLayoutVars>
          <dgm:bulletEnabled val="1"/>
        </dgm:presLayoutVars>
      </dgm:prSet>
      <dgm:spPr/>
    </dgm:pt>
    <dgm:pt modelId="{A476C9D9-D717-4477-9363-9F52C7091663}" type="pres">
      <dgm:prSet presAssocID="{AC438941-CB44-412C-A2B8-DB44E034EEB3}" presName="ThreeNodes_2_text" presStyleLbl="node1" presStyleIdx="2" presStyleCnt="3">
        <dgm:presLayoutVars>
          <dgm:bulletEnabled val="1"/>
        </dgm:presLayoutVars>
      </dgm:prSet>
      <dgm:spPr/>
    </dgm:pt>
    <dgm:pt modelId="{B65336D7-ECD3-41F9-8A10-3CF631FAD6B3}" type="pres">
      <dgm:prSet presAssocID="{AC438941-CB44-412C-A2B8-DB44E034EEB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15D8B14-34E3-4523-AA45-3C7D511FEE68}" type="presOf" srcId="{AC438941-CB44-412C-A2B8-DB44E034EEB3}" destId="{6E9F56C1-C2DA-4DA1-92AD-1DC39E6B4FDE}" srcOrd="0" destOrd="0" presId="urn:microsoft.com/office/officeart/2005/8/layout/vProcess5"/>
    <dgm:cxn modelId="{4FC5211A-D39C-407A-9C3A-EE4401712F14}" type="presOf" srcId="{4B99AC69-83D7-46B5-ADA7-1FA6235D0169}" destId="{A0B9550D-B3F5-4D89-9064-687DBFD8CEA1}" srcOrd="0" destOrd="0" presId="urn:microsoft.com/office/officeart/2005/8/layout/vProcess5"/>
    <dgm:cxn modelId="{3672BE5E-F9FE-474B-BE7B-5AD62AF3BB5C}" srcId="{AC438941-CB44-412C-A2B8-DB44E034EEB3}" destId="{4B99AC69-83D7-46B5-ADA7-1FA6235D0169}" srcOrd="2" destOrd="0" parTransId="{A4C43684-A286-4780-9FE4-DB79EF7C4ECA}" sibTransId="{D858C93B-3DFD-4E3F-8697-39009D69ED06}"/>
    <dgm:cxn modelId="{0297A769-9CF6-4364-B855-A2ED6174DD89}" type="presOf" srcId="{4B99AC69-83D7-46B5-ADA7-1FA6235D0169}" destId="{B65336D7-ECD3-41F9-8A10-3CF631FAD6B3}" srcOrd="1" destOrd="0" presId="urn:microsoft.com/office/officeart/2005/8/layout/vProcess5"/>
    <dgm:cxn modelId="{AB8CAD69-262A-4FBF-B3B1-95A344C49C44}" type="presOf" srcId="{85ED2B11-ED83-433E-8484-BFA1AEA77C84}" destId="{F79DF403-2BE7-4B21-8FB1-AD17A12CDF10}" srcOrd="0" destOrd="0" presId="urn:microsoft.com/office/officeart/2005/8/layout/vProcess5"/>
    <dgm:cxn modelId="{B5804452-1307-48D2-9A96-58E4FD0C79D9}" type="presOf" srcId="{00E3E65B-DC99-4333-B841-F799A3A1DF48}" destId="{87D99B1F-B470-46AA-A021-43F0EEF30565}" srcOrd="0" destOrd="0" presId="urn:microsoft.com/office/officeart/2005/8/layout/vProcess5"/>
    <dgm:cxn modelId="{98293893-D574-4CBC-B21B-C270829F28E3}" srcId="{AC438941-CB44-412C-A2B8-DB44E034EEB3}" destId="{3D690E13-E1CF-46D3-BDC3-4B93B02F186F}" srcOrd="0" destOrd="0" parTransId="{01C9F3A3-17C3-4D2F-9E9C-FFB90CA23B77}" sibTransId="{00E3E65B-DC99-4333-B841-F799A3A1DF48}"/>
    <dgm:cxn modelId="{F4A3FA95-36DE-439B-9B4E-BD6A17407396}" srcId="{AC438941-CB44-412C-A2B8-DB44E034EEB3}" destId="{812CC639-7C30-48CB-8A32-394AA9E771F2}" srcOrd="1" destOrd="0" parTransId="{7B1E080A-F89F-4FEF-9367-721FE93C13DA}" sibTransId="{85ED2B11-ED83-433E-8484-BFA1AEA77C84}"/>
    <dgm:cxn modelId="{0F5F6799-D7DE-4BA1-A1FE-82075F457483}" type="presOf" srcId="{812CC639-7C30-48CB-8A32-394AA9E771F2}" destId="{A476C9D9-D717-4477-9363-9F52C7091663}" srcOrd="1" destOrd="0" presId="urn:microsoft.com/office/officeart/2005/8/layout/vProcess5"/>
    <dgm:cxn modelId="{556B63A3-AFF4-4173-83BF-B69E7F8AD751}" type="presOf" srcId="{812CC639-7C30-48CB-8A32-394AA9E771F2}" destId="{3AA24508-5174-449C-A8B9-647F3904B840}" srcOrd="0" destOrd="0" presId="urn:microsoft.com/office/officeart/2005/8/layout/vProcess5"/>
    <dgm:cxn modelId="{8E5321A7-4743-4D51-B89B-A3483AE7393C}" type="presOf" srcId="{3D690E13-E1CF-46D3-BDC3-4B93B02F186F}" destId="{02F15909-4E0E-4545-8403-8CAC5E323712}" srcOrd="1" destOrd="0" presId="urn:microsoft.com/office/officeart/2005/8/layout/vProcess5"/>
    <dgm:cxn modelId="{F8C535F6-31AE-45F3-81A3-8DFCA01F1A16}" type="presOf" srcId="{3D690E13-E1CF-46D3-BDC3-4B93B02F186F}" destId="{483DE85D-8DB6-49F3-961C-71AFCA02F523}" srcOrd="0" destOrd="0" presId="urn:microsoft.com/office/officeart/2005/8/layout/vProcess5"/>
    <dgm:cxn modelId="{A6C92799-2748-42C8-AB6E-F9DD746F1E34}" type="presParOf" srcId="{6E9F56C1-C2DA-4DA1-92AD-1DC39E6B4FDE}" destId="{321F493D-CFB2-4792-9199-A95E7FA0A5CD}" srcOrd="0" destOrd="0" presId="urn:microsoft.com/office/officeart/2005/8/layout/vProcess5"/>
    <dgm:cxn modelId="{CCD3BD80-9B8F-4984-9A44-5BB00F162575}" type="presParOf" srcId="{6E9F56C1-C2DA-4DA1-92AD-1DC39E6B4FDE}" destId="{483DE85D-8DB6-49F3-961C-71AFCA02F523}" srcOrd="1" destOrd="0" presId="urn:microsoft.com/office/officeart/2005/8/layout/vProcess5"/>
    <dgm:cxn modelId="{8031F39D-91C7-40BD-AD1E-A01F3C6327F5}" type="presParOf" srcId="{6E9F56C1-C2DA-4DA1-92AD-1DC39E6B4FDE}" destId="{3AA24508-5174-449C-A8B9-647F3904B840}" srcOrd="2" destOrd="0" presId="urn:microsoft.com/office/officeart/2005/8/layout/vProcess5"/>
    <dgm:cxn modelId="{F5724C62-CC5D-4D0D-8DEF-A175F9C60F3C}" type="presParOf" srcId="{6E9F56C1-C2DA-4DA1-92AD-1DC39E6B4FDE}" destId="{A0B9550D-B3F5-4D89-9064-687DBFD8CEA1}" srcOrd="3" destOrd="0" presId="urn:microsoft.com/office/officeart/2005/8/layout/vProcess5"/>
    <dgm:cxn modelId="{D5BB5238-7729-4041-B014-F8B39BED44EC}" type="presParOf" srcId="{6E9F56C1-C2DA-4DA1-92AD-1DC39E6B4FDE}" destId="{87D99B1F-B470-46AA-A021-43F0EEF30565}" srcOrd="4" destOrd="0" presId="urn:microsoft.com/office/officeart/2005/8/layout/vProcess5"/>
    <dgm:cxn modelId="{C0CAFA92-3C9C-45FB-AA7D-A7456DA1CA50}" type="presParOf" srcId="{6E9F56C1-C2DA-4DA1-92AD-1DC39E6B4FDE}" destId="{F79DF403-2BE7-4B21-8FB1-AD17A12CDF10}" srcOrd="5" destOrd="0" presId="urn:microsoft.com/office/officeart/2005/8/layout/vProcess5"/>
    <dgm:cxn modelId="{7A076F26-8A96-44F2-9158-8E4FF349E81F}" type="presParOf" srcId="{6E9F56C1-C2DA-4DA1-92AD-1DC39E6B4FDE}" destId="{02F15909-4E0E-4545-8403-8CAC5E323712}" srcOrd="6" destOrd="0" presId="urn:microsoft.com/office/officeart/2005/8/layout/vProcess5"/>
    <dgm:cxn modelId="{97B2E71A-3BB0-4107-9F6B-6B182E6604F1}" type="presParOf" srcId="{6E9F56C1-C2DA-4DA1-92AD-1DC39E6B4FDE}" destId="{A476C9D9-D717-4477-9363-9F52C7091663}" srcOrd="7" destOrd="0" presId="urn:microsoft.com/office/officeart/2005/8/layout/vProcess5"/>
    <dgm:cxn modelId="{23EFF6FF-5DB4-4066-BBCF-6198383C3716}" type="presParOf" srcId="{6E9F56C1-C2DA-4DA1-92AD-1DC39E6B4FDE}" destId="{B65336D7-ECD3-41F9-8A10-3CF631FAD6B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DE85D-8DB6-49F3-961C-71AFCA02F523}">
      <dsp:nvSpPr>
        <dsp:cNvPr id="0" name=""/>
        <dsp:cNvSpPr/>
      </dsp:nvSpPr>
      <dsp:spPr>
        <a:xfrm>
          <a:off x="0" y="0"/>
          <a:ext cx="7793879" cy="918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 val="88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Sunset the existing NCMS </a:t>
          </a:r>
          <a:r>
            <a:rPr lang="en-US" sz="1400" i="1" kern="1200" dirty="0"/>
            <a:t>Abortion</a:t>
          </a:r>
          <a:r>
            <a:rPr lang="en-US" sz="1400" kern="1200" dirty="0"/>
            <a:t> policy and replace with the proposed </a:t>
          </a:r>
          <a:r>
            <a:rPr lang="en-US" sz="1400" i="1" kern="1200" dirty="0"/>
            <a:t>Access to Comprehensive Reproductive Health Care</a:t>
          </a:r>
          <a:r>
            <a:rPr lang="en-US" sz="1400" kern="1200" dirty="0"/>
            <a:t> policy</a:t>
          </a:r>
        </a:p>
      </dsp:txBody>
      <dsp:txXfrm>
        <a:off x="26899" y="26899"/>
        <a:ext cx="6802864" cy="864592"/>
      </dsp:txXfrm>
    </dsp:sp>
    <dsp:sp modelId="{3AA24508-5174-449C-A8B9-647F3904B840}">
      <dsp:nvSpPr>
        <dsp:cNvPr id="0" name=""/>
        <dsp:cNvSpPr/>
      </dsp:nvSpPr>
      <dsp:spPr>
        <a:xfrm>
          <a:off x="687695" y="1071455"/>
          <a:ext cx="7793879" cy="918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NCMS Staff to create a companion document for educational purposes and to address specific questions that may arise from members, stakeholders, legislators, and others.</a:t>
          </a:r>
        </a:p>
      </dsp:txBody>
      <dsp:txXfrm>
        <a:off x="714594" y="1098354"/>
        <a:ext cx="6455432" cy="864592"/>
      </dsp:txXfrm>
    </dsp:sp>
    <dsp:sp modelId="{A0B9550D-B3F5-4D89-9064-687DBFD8CEA1}">
      <dsp:nvSpPr>
        <dsp:cNvPr id="0" name=""/>
        <dsp:cNvSpPr/>
      </dsp:nvSpPr>
      <dsp:spPr>
        <a:xfrm>
          <a:off x="1375390" y="2142910"/>
          <a:ext cx="7793879" cy="9183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The Policy Committee will continue their review and revision of the policies contained under the </a:t>
          </a:r>
          <a:r>
            <a:rPr lang="en-US" sz="1400" b="1" u="sng" kern="1200" dirty="0"/>
            <a:t>Public Health – Children Issues </a:t>
          </a:r>
          <a:r>
            <a:rPr lang="en-US" sz="1400" kern="1200" dirty="0"/>
            <a:t>category, which includes multiple policies involving minor consent, access, and reproductive education. </a:t>
          </a:r>
        </a:p>
      </dsp:txBody>
      <dsp:txXfrm>
        <a:off x="1402289" y="2169809"/>
        <a:ext cx="6455432" cy="864592"/>
      </dsp:txXfrm>
    </dsp:sp>
    <dsp:sp modelId="{87D99B1F-B470-46AA-A021-43F0EEF30565}">
      <dsp:nvSpPr>
        <dsp:cNvPr id="0" name=""/>
        <dsp:cNvSpPr/>
      </dsp:nvSpPr>
      <dsp:spPr>
        <a:xfrm>
          <a:off x="7196926" y="696445"/>
          <a:ext cx="596953" cy="596953"/>
        </a:xfrm>
        <a:prstGeom prst="downArrow">
          <a:avLst>
            <a:gd name="adj1" fmla="val 55000"/>
            <a:gd name="adj2" fmla="val 45000"/>
          </a:avLst>
        </a:prstGeom>
        <a:solidFill>
          <a:srgbClr val="022A3C">
            <a:alpha val="90000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7331240" y="696445"/>
        <a:ext cx="328325" cy="449207"/>
      </dsp:txXfrm>
    </dsp:sp>
    <dsp:sp modelId="{F79DF403-2BE7-4B21-8FB1-AD17A12CDF10}">
      <dsp:nvSpPr>
        <dsp:cNvPr id="0" name=""/>
        <dsp:cNvSpPr/>
      </dsp:nvSpPr>
      <dsp:spPr>
        <a:xfrm>
          <a:off x="7884621" y="1761778"/>
          <a:ext cx="596953" cy="596953"/>
        </a:xfrm>
        <a:prstGeom prst="downArrow">
          <a:avLst>
            <a:gd name="adj1" fmla="val 55000"/>
            <a:gd name="adj2" fmla="val 45000"/>
          </a:avLst>
        </a:prstGeom>
        <a:solidFill>
          <a:srgbClr val="022A3C">
            <a:alpha val="90000"/>
          </a:srgb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018935" y="1761778"/>
        <a:ext cx="328325" cy="449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93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5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57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1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3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36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27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9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850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07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99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15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83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605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41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01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31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7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0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4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9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90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8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2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9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ncmedsoc.org/policy-manual-topic/abortion/" TargetMode="External"/><Relationship Id="rId13" Type="http://schemas.openxmlformats.org/officeDocument/2006/relationships/hyperlink" Target="https://ncmedsoc.org/policy-manual-topic/preconception-and-reproductive-health-education-to-women-and-men/" TargetMode="External"/><Relationship Id="rId18" Type="http://schemas.openxmlformats.org/officeDocument/2006/relationships/hyperlink" Target="https://ncmedsoc.org/policy-manual-topic/minors-consent-for-certain-medical-health-services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https://ncmedsoc.org/policy-manual-topic/health-equity/" TargetMode="External"/><Relationship Id="rId17" Type="http://schemas.openxmlformats.org/officeDocument/2006/relationships/hyperlink" Target="https://ncmedsoc.org/policy-manual-topic/public-health-in-north-carolina/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ncmedsoc.org/policy-manual-topic/physician-refusal-to-treat/" TargetMode="External"/><Relationship Id="rId20" Type="http://schemas.openxmlformats.org/officeDocument/2006/relationships/hyperlink" Target="https://ncmedsoc.org/policy-manual-topic/criminalization-of-medical-acts/" TargetMode="Externa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hyperlink" Target="https://ncmedsoc.org/policy-manual-topic/education-and-emergency-contraception/" TargetMode="External"/><Relationship Id="rId5" Type="http://schemas.openxmlformats.org/officeDocument/2006/relationships/diagramQuickStyle" Target="../diagrams/quickStyle1.xml"/><Relationship Id="rId15" Type="http://schemas.openxmlformats.org/officeDocument/2006/relationships/hyperlink" Target="https://ncmedsoc.org/policy-manual-topic/physicians-roles-as-patient-advocates/" TargetMode="External"/><Relationship Id="rId10" Type="http://schemas.openxmlformats.org/officeDocument/2006/relationships/hyperlink" Target="https://ncmedsoc.org/policy-manual-topic/national-clas-standards/" TargetMode="External"/><Relationship Id="rId19" Type="http://schemas.openxmlformats.org/officeDocument/2006/relationships/hyperlink" Target="https://ncmedsoc.org/policy-manual-topic/services-for-minors/" TargetMode="External"/><Relationship Id="rId4" Type="http://schemas.openxmlformats.org/officeDocument/2006/relationships/diagramLayout" Target="../diagrams/layout1.xml"/><Relationship Id="rId9" Type="http://schemas.openxmlformats.org/officeDocument/2006/relationships/hyperlink" Target="https://ncmedsoc.org/policy-manual-topic/access-to-care-and-social-supports-for-all-populations/" TargetMode="External"/><Relationship Id="rId14" Type="http://schemas.openxmlformats.org/officeDocument/2006/relationships/hyperlink" Target="https://ncmedsoc.org/policy-manual-topic/maternal-and-infant-healt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4B1413-BD64-EEE5-CCDB-7AA9A63838CF}"/>
              </a:ext>
            </a:extLst>
          </p:cNvPr>
          <p:cNvSpPr txBox="1"/>
          <p:nvPr/>
        </p:nvSpPr>
        <p:spPr>
          <a:xfrm>
            <a:off x="302079" y="99419"/>
            <a:ext cx="4397828" cy="33295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NCMS BOARD of DIRECTORS’ POLICY CHARGE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CB631E-BE69-F3B2-CDF6-9BA93D383877}"/>
              </a:ext>
            </a:extLst>
          </p:cNvPr>
          <p:cNvSpPr txBox="1"/>
          <p:nvPr/>
        </p:nvSpPr>
        <p:spPr>
          <a:xfrm>
            <a:off x="4106929" y="2220686"/>
            <a:ext cx="7840235" cy="4105469"/>
          </a:xfrm>
          <a:prstGeom prst="rect">
            <a:avLst/>
          </a:prstGeom>
          <a:solidFill>
            <a:srgbClr val="C00000">
              <a:alpha val="82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AAED84B-0ECB-0AC5-4D2F-9E546D1B7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639"/>
                    </a14:imgEffect>
                    <a14:imgEffect>
                      <a14:saturation sat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7596" y="2755510"/>
            <a:ext cx="6978900" cy="303582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391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4B1413-BD64-EEE5-CCDB-7AA9A63838CF}"/>
              </a:ext>
            </a:extLst>
          </p:cNvPr>
          <p:cNvSpPr txBox="1"/>
          <p:nvPr/>
        </p:nvSpPr>
        <p:spPr>
          <a:xfrm>
            <a:off x="206828" y="152224"/>
            <a:ext cx="9289597" cy="6762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5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Recommendations of the Subcommittee </a:t>
            </a:r>
          </a:p>
        </p:txBody>
      </p:sp>
      <p:graphicFrame>
        <p:nvGraphicFramePr>
          <p:cNvPr id="2" name="TextBox 2">
            <a:extLst>
              <a:ext uri="{FF2B5EF4-FFF2-40B4-BE49-F238E27FC236}">
                <a16:creationId xmlns:a16="http://schemas.microsoft.com/office/drawing/2014/main" id="{AF18B0EE-FDF2-5865-42A0-E509F0E04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8328356"/>
              </p:ext>
            </p:extLst>
          </p:nvPr>
        </p:nvGraphicFramePr>
        <p:xfrm>
          <a:off x="1197040" y="950863"/>
          <a:ext cx="9169270" cy="306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9924D52-C4B7-885B-4A06-E571281EBFE8}"/>
              </a:ext>
            </a:extLst>
          </p:cNvPr>
          <p:cNvSpPr txBox="1"/>
          <p:nvPr/>
        </p:nvSpPr>
        <p:spPr>
          <a:xfrm>
            <a:off x="939279" y="5075215"/>
            <a:ext cx="5760099" cy="1569660"/>
          </a:xfrm>
          <a:prstGeom prst="rect">
            <a:avLst/>
          </a:prstGeom>
          <a:solidFill>
            <a:srgbClr val="022A3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8"/>
              </a:rPr>
              <a:t>Abortion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9"/>
              </a:rPr>
              <a:t>Access to Care and Social Supports for All Populations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0"/>
              </a:rPr>
              <a:t>National CLAS Standards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1"/>
              </a:rPr>
              <a:t>Education and Emergency Contraception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2"/>
              </a:rPr>
              <a:t>Health Equity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3"/>
              </a:rPr>
              <a:t>Preconception and Reproductive Health Education to Women and Men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4"/>
              </a:rPr>
              <a:t>Maternal and Infant Health</a:t>
            </a:r>
            <a:endParaRPr lang="en-US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563194-1E1D-1EF4-B5A9-A59B351EB5EF}"/>
              </a:ext>
            </a:extLst>
          </p:cNvPr>
          <p:cNvSpPr txBox="1"/>
          <p:nvPr/>
        </p:nvSpPr>
        <p:spPr>
          <a:xfrm>
            <a:off x="6854892" y="5113687"/>
            <a:ext cx="4397829" cy="1492716"/>
          </a:xfrm>
          <a:prstGeom prst="rect">
            <a:avLst/>
          </a:prstGeom>
          <a:solidFill>
            <a:srgbClr val="022A3C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5"/>
              </a:rPr>
              <a:t>Physicians’ Roles as Patient Advocates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6"/>
              </a:rPr>
              <a:t>Physician Refusal to Treat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7"/>
              </a:rPr>
              <a:t>Public Health in North Carolina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8"/>
              </a:rPr>
              <a:t>Minors’ Consent for Certain Medical Health Services</a:t>
            </a:r>
            <a:r>
              <a:rPr lang="en-US" sz="1200" dirty="0"/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19"/>
              </a:rPr>
              <a:t>Services for Minors</a:t>
            </a:r>
            <a:r>
              <a:rPr lang="en-US" sz="1200" dirty="0"/>
              <a:t>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linkClick r:id="rId20"/>
              </a:rPr>
              <a:t>Criminalization of Medical Acts</a:t>
            </a:r>
            <a:endParaRPr lang="en-US" sz="1200" dirty="0"/>
          </a:p>
          <a:p>
            <a:endParaRPr lang="en-US" sz="1200" dirty="0"/>
          </a:p>
          <a:p>
            <a:r>
              <a:rPr lang="en-US" sz="700" i="1" dirty="0"/>
              <a:t>*Part of the Public Health – Children’s Issues category, being reviewed by the Policy Committee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4D831-A024-3112-EC15-2ED3BBC02916}"/>
              </a:ext>
            </a:extLst>
          </p:cNvPr>
          <p:cNvSpPr txBox="1"/>
          <p:nvPr/>
        </p:nvSpPr>
        <p:spPr>
          <a:xfrm>
            <a:off x="3620278" y="4550621"/>
            <a:ext cx="56792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j-lt"/>
              </a:rPr>
              <a:t>Existing NCMS Policies Related to the Draft Policy</a:t>
            </a:r>
          </a:p>
        </p:txBody>
      </p:sp>
    </p:spTree>
    <p:extLst>
      <p:ext uri="{BB962C8B-B14F-4D97-AF65-F5344CB8AC3E}">
        <p14:creationId xmlns:p14="http://schemas.microsoft.com/office/powerpoint/2010/main" val="119842333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us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182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Century Gothic</vt:lpstr>
      <vt:lpstr>Elephant</vt:lpstr>
      <vt:lpstr>Wingdings 3</vt:lpstr>
      <vt:lpstr>BrushVTI</vt:lpstr>
      <vt:lpstr>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Spaduzzi</dc:creator>
  <cp:lastModifiedBy>Kristen Spaduzzi</cp:lastModifiedBy>
  <cp:revision>2</cp:revision>
  <dcterms:created xsi:type="dcterms:W3CDTF">2022-12-13T21:15:30Z</dcterms:created>
  <dcterms:modified xsi:type="dcterms:W3CDTF">2022-12-13T22:14:31Z</dcterms:modified>
</cp:coreProperties>
</file>