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6" r:id="rId3"/>
    <p:sldId id="268" r:id="rId4"/>
    <p:sldId id="282" r:id="rId5"/>
    <p:sldId id="280" r:id="rId6"/>
    <p:sldId id="281" r:id="rId7"/>
    <p:sldId id="283" r:id="rId8"/>
    <p:sldId id="286" r:id="rId9"/>
    <p:sldId id="287" r:id="rId10"/>
    <p:sldId id="288" r:id="rId11"/>
    <p:sldId id="289" r:id="rId12"/>
    <p:sldId id="271" r:id="rId13"/>
    <p:sldId id="273" r:id="rId14"/>
    <p:sldId id="266" r:id="rId15"/>
    <p:sldId id="274" r:id="rId16"/>
    <p:sldId id="275" r:id="rId17"/>
    <p:sldId id="277"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0" y="-19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D42EEBA-3DFB-46C7-8625-2C8EB95390A0}" type="datetimeFigureOut">
              <a:rPr lang="en-US" smtClean="0"/>
              <a:pPr/>
              <a:t>10/27/2012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280E795-99D9-4451-BF2F-9A763EF4BEC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42EEBA-3DFB-46C7-8625-2C8EB95390A0}" type="datetimeFigureOut">
              <a:rPr lang="en-US" smtClean="0"/>
              <a:pPr/>
              <a:t>10/27/2012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E795-99D9-4451-BF2F-9A763EF4BE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280E795-99D9-4451-BF2F-9A763EF4BEC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42EEBA-3DFB-46C7-8625-2C8EB95390A0}" type="datetimeFigureOut">
              <a:rPr lang="en-US" smtClean="0"/>
              <a:pPr/>
              <a:t>10/27/2012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D42EEBA-3DFB-46C7-8625-2C8EB95390A0}" type="datetimeFigureOut">
              <a:rPr lang="en-US" smtClean="0"/>
              <a:pPr/>
              <a:t>10/27/2012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280E795-99D9-4451-BF2F-9A763EF4BEC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D42EEBA-3DFB-46C7-8625-2C8EB95390A0}" type="datetimeFigureOut">
              <a:rPr lang="en-US" smtClean="0"/>
              <a:pPr/>
              <a:t>10/27/2012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280E795-99D9-4451-BF2F-9A763EF4BEC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D42EEBA-3DFB-46C7-8625-2C8EB95390A0}" type="datetimeFigureOut">
              <a:rPr lang="en-US" smtClean="0"/>
              <a:pPr/>
              <a:t>10/27/2012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0E795-99D9-4451-BF2F-9A763EF4BEC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D42EEBA-3DFB-46C7-8625-2C8EB95390A0}" type="datetimeFigureOut">
              <a:rPr lang="en-US" smtClean="0"/>
              <a:pPr/>
              <a:t>10/27/2012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280E795-99D9-4451-BF2F-9A763EF4BEC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42EEBA-3DFB-46C7-8625-2C8EB95390A0}" type="datetimeFigureOut">
              <a:rPr lang="en-US" smtClean="0"/>
              <a:pPr/>
              <a:t>10/27/2012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280E795-99D9-4451-BF2F-9A763EF4BE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D42EEBA-3DFB-46C7-8625-2C8EB95390A0}" type="datetimeFigureOut">
              <a:rPr lang="en-US" smtClean="0"/>
              <a:pPr/>
              <a:t>10/27/2012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280E795-99D9-4451-BF2F-9A763EF4BE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280E795-99D9-4451-BF2F-9A763EF4BEC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D42EEBA-3DFB-46C7-8625-2C8EB95390A0}" type="datetimeFigureOut">
              <a:rPr lang="en-US" smtClean="0"/>
              <a:pPr/>
              <a:t>10/27/2012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280E795-99D9-4451-BF2F-9A763EF4BEC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D42EEBA-3DFB-46C7-8625-2C8EB95390A0}" type="datetimeFigureOut">
              <a:rPr lang="en-US" smtClean="0"/>
              <a:pPr/>
              <a:t>10/27/2012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D42EEBA-3DFB-46C7-8625-2C8EB95390A0}" type="datetimeFigureOut">
              <a:rPr lang="en-US" smtClean="0"/>
              <a:pPr/>
              <a:t>10/27/2012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280E795-99D9-4451-BF2F-9A763EF4BEC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6000" dirty="0" smtClean="0"/>
              <a:t>PINEHURST SURGICAL</a:t>
            </a:r>
            <a:endParaRPr lang="en-US" sz="6000" dirty="0"/>
          </a:p>
        </p:txBody>
      </p:sp>
      <p:sp>
        <p:nvSpPr>
          <p:cNvPr id="2" name="Title 1"/>
          <p:cNvSpPr>
            <a:spLocks noGrp="1"/>
          </p:cNvSpPr>
          <p:nvPr>
            <p:ph type="ctrTitle"/>
          </p:nvPr>
        </p:nvSpPr>
        <p:spPr/>
        <p:txBody>
          <a:bodyPr/>
          <a:lstStyle/>
          <a:p>
            <a:r>
              <a:rPr lang="en-US" dirty="0" smtClean="0"/>
              <a:t>Value Driven Healthcare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175" y="4800600"/>
            <a:ext cx="7791450" cy="1743075"/>
          </a:xfrm>
          <a:prstGeom prst="rect">
            <a:avLst/>
          </a:prstGeom>
        </p:spPr>
      </p:pic>
    </p:spTree>
    <p:extLst>
      <p:ext uri="{BB962C8B-B14F-4D97-AF65-F5344CB8AC3E}">
        <p14:creationId xmlns:p14="http://schemas.microsoft.com/office/powerpoint/2010/main" val="1814566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108960"/>
          </a:xfrm>
        </p:spPr>
        <p:txBody>
          <a:bodyPr>
            <a:noAutofit/>
          </a:bodyPr>
          <a:lstStyle/>
          <a:p>
            <a:pPr algn="l"/>
            <a:r>
              <a:rPr lang="en-US" sz="3200" dirty="0" smtClean="0"/>
              <a:t>“Works in progress”</a:t>
            </a:r>
          </a:p>
          <a:p>
            <a:pPr marL="457200" indent="-457200" algn="l">
              <a:buFont typeface="Arial" pitchFamily="34" charset="0"/>
              <a:buChar char="•"/>
            </a:pPr>
            <a:r>
              <a:rPr lang="en-US" sz="2400" dirty="0" smtClean="0"/>
              <a:t>Time dependent activity based costing- </a:t>
            </a:r>
            <a:r>
              <a:rPr lang="en-US" sz="2400" dirty="0" err="1" smtClean="0"/>
              <a:t>tdabc</a:t>
            </a:r>
            <a:endParaRPr lang="en-US" sz="2400" dirty="0" smtClean="0"/>
          </a:p>
          <a:p>
            <a:pPr marL="457200" indent="-457200" algn="l">
              <a:buFont typeface="Arial" pitchFamily="34" charset="0"/>
              <a:buChar char="•"/>
            </a:pPr>
            <a:endParaRPr lang="en-US" sz="2400" dirty="0" smtClean="0"/>
          </a:p>
          <a:p>
            <a:pPr marL="457200" indent="-457200" algn="l">
              <a:buFont typeface="Arial" pitchFamily="34" charset="0"/>
              <a:buChar char="•"/>
            </a:pPr>
            <a:r>
              <a:rPr lang="en-US" sz="2400" dirty="0" smtClean="0"/>
              <a:t>Clinical outcomes</a:t>
            </a:r>
            <a:endParaRPr lang="en-US" sz="2400" dirty="0"/>
          </a:p>
        </p:txBody>
      </p:sp>
      <p:sp>
        <p:nvSpPr>
          <p:cNvPr id="2" name="Title 1"/>
          <p:cNvSpPr>
            <a:spLocks noGrp="1"/>
          </p:cNvSpPr>
          <p:nvPr>
            <p:ph type="ctrTitle"/>
          </p:nvPr>
        </p:nvSpPr>
        <p:spPr/>
        <p:txBody>
          <a:bodyPr/>
          <a:lstStyle/>
          <a:p>
            <a:r>
              <a:rPr lang="en-US" dirty="0" smtClean="0"/>
              <a:t>Value Driven Healthcare</a:t>
            </a:r>
            <a:endParaRPr lang="en-US" dirty="0"/>
          </a:p>
        </p:txBody>
      </p:sp>
      <p:pic>
        <p:nvPicPr>
          <p:cNvPr id="5" name="Picture 4" descr="PS Logo NoTag.RGB.jpg"/>
          <p:cNvPicPr>
            <a:picLocks noChangeAspect="1"/>
          </p:cNvPicPr>
          <p:nvPr/>
        </p:nvPicPr>
        <p:blipFill>
          <a:blip r:embed="rId2" cstate="print"/>
          <a:stretch>
            <a:fillRect/>
          </a:stretch>
        </p:blipFill>
        <p:spPr>
          <a:xfrm>
            <a:off x="5029200" y="5910192"/>
            <a:ext cx="3962400" cy="502800"/>
          </a:xfrm>
          <a:prstGeom prst="rect">
            <a:avLst/>
          </a:prstGeom>
        </p:spPr>
      </p:pic>
    </p:spTree>
    <p:extLst>
      <p:ext uri="{BB962C8B-B14F-4D97-AF65-F5344CB8AC3E}">
        <p14:creationId xmlns:p14="http://schemas.microsoft.com/office/powerpoint/2010/main" val="2525722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819400"/>
            <a:ext cx="7848600" cy="3200400"/>
          </a:xfrm>
        </p:spPr>
        <p:txBody>
          <a:bodyPr>
            <a:noAutofit/>
          </a:bodyPr>
          <a:lstStyle/>
          <a:p>
            <a:r>
              <a:rPr lang="en-US" sz="4400" dirty="0" smtClean="0"/>
              <a:t>PINEHURST </a:t>
            </a:r>
            <a:r>
              <a:rPr lang="en-US" sz="4400" dirty="0" smtClean="0"/>
              <a:t>SURGICAL</a:t>
            </a:r>
          </a:p>
          <a:p>
            <a:endParaRPr lang="en-US" sz="4400" dirty="0" smtClean="0"/>
          </a:p>
          <a:p>
            <a:r>
              <a:rPr lang="en-US" sz="4400" dirty="0" smtClean="0"/>
              <a:t>Surgeons of choice</a:t>
            </a:r>
            <a:endParaRPr lang="en-US" sz="4400" dirty="0"/>
          </a:p>
        </p:txBody>
      </p:sp>
      <p:sp>
        <p:nvSpPr>
          <p:cNvPr id="2" name="Title 1"/>
          <p:cNvSpPr>
            <a:spLocks noGrp="1"/>
          </p:cNvSpPr>
          <p:nvPr>
            <p:ph type="ctrTitle"/>
          </p:nvPr>
        </p:nvSpPr>
        <p:spPr>
          <a:xfrm>
            <a:off x="685800" y="381000"/>
            <a:ext cx="7772400" cy="1295400"/>
          </a:xfrm>
        </p:spPr>
        <p:txBody>
          <a:bodyPr/>
          <a:lstStyle/>
          <a:p>
            <a:r>
              <a:rPr lang="en-US" dirty="0" smtClean="0"/>
              <a:t>Value Driven Healthcare</a:t>
            </a:r>
            <a:endParaRPr lang="en-US" dirty="0"/>
          </a:p>
        </p:txBody>
      </p:sp>
    </p:spTree>
    <p:extLst>
      <p:ext uri="{BB962C8B-B14F-4D97-AF65-F5344CB8AC3E}">
        <p14:creationId xmlns:p14="http://schemas.microsoft.com/office/powerpoint/2010/main" val="1275808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philas\Local Settings\Temporary Internet Files\Content.Outlook\NC4BE6JD\Cancer_Patient_Tower56.jpg"/>
          <p:cNvPicPr>
            <a:picLocks noChangeAspect="1" noChangeArrowheads="1"/>
          </p:cNvPicPr>
          <p:nvPr/>
        </p:nvPicPr>
        <p:blipFill rotWithShape="1">
          <a:blip r:embed="rId2" cstate="print"/>
          <a:srcRect l="14356" b="31053"/>
          <a:stretch/>
        </p:blipFill>
        <p:spPr bwMode="auto">
          <a:xfrm>
            <a:off x="1295400" y="1828800"/>
            <a:ext cx="6648450" cy="3552825"/>
          </a:xfrm>
          <a:prstGeom prst="rect">
            <a:avLst/>
          </a:prstGeom>
          <a:noFill/>
        </p:spPr>
      </p:pic>
      <p:pic>
        <p:nvPicPr>
          <p:cNvPr id="3" name="Picture 2" descr="C:\Documents and Settings\philas\Local Settings\Temporary Internet Files\Content.Outlook\NC4BE6JD\FirstHealth Logo.jpg"/>
          <p:cNvPicPr>
            <a:picLocks noChangeAspect="1" noChangeArrowheads="1"/>
          </p:cNvPicPr>
          <p:nvPr/>
        </p:nvPicPr>
        <p:blipFill>
          <a:blip r:embed="rId3" cstate="print"/>
          <a:srcRect/>
          <a:stretch>
            <a:fillRect/>
          </a:stretch>
        </p:blipFill>
        <p:spPr bwMode="auto">
          <a:xfrm>
            <a:off x="6727058" y="5849644"/>
            <a:ext cx="2190750" cy="529567"/>
          </a:xfrm>
          <a:prstGeom prst="rect">
            <a:avLst/>
          </a:prstGeom>
          <a:noFill/>
        </p:spPr>
      </p:pic>
      <p:sp>
        <p:nvSpPr>
          <p:cNvPr id="2" name="TextBox 1"/>
          <p:cNvSpPr txBox="1"/>
          <p:nvPr/>
        </p:nvSpPr>
        <p:spPr>
          <a:xfrm>
            <a:off x="1752600" y="537091"/>
            <a:ext cx="5410200" cy="1446550"/>
          </a:xfrm>
          <a:prstGeom prst="rect">
            <a:avLst/>
          </a:prstGeom>
          <a:noFill/>
        </p:spPr>
        <p:txBody>
          <a:bodyPr wrap="square" rtlCol="0">
            <a:spAutoFit/>
          </a:bodyPr>
          <a:lstStyle/>
          <a:p>
            <a:pPr algn="ctr"/>
            <a:r>
              <a:rPr lang="en-US" sz="4400" dirty="0" smtClean="0"/>
              <a:t>MOORE REGIONAL HOSPITAL</a:t>
            </a:r>
            <a:endParaRPr lang="en-US" sz="4400" dirty="0"/>
          </a:p>
        </p:txBody>
      </p:sp>
    </p:spTree>
    <p:extLst>
      <p:ext uri="{BB962C8B-B14F-4D97-AF65-F5344CB8AC3E}">
        <p14:creationId xmlns:p14="http://schemas.microsoft.com/office/powerpoint/2010/main" val="1267025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52401"/>
            <a:ext cx="8153400" cy="2057400"/>
          </a:xfrm>
        </p:spPr>
        <p:txBody>
          <a:bodyPr>
            <a:normAutofit/>
          </a:bodyPr>
          <a:lstStyle/>
          <a:p>
            <a:r>
              <a:rPr lang="en-US" sz="3200" b="1" dirty="0" smtClean="0"/>
              <a:t>F</a:t>
            </a:r>
            <a:r>
              <a:rPr lang="en-US" sz="3200" dirty="0" smtClean="0"/>
              <a:t>IRST</a:t>
            </a:r>
            <a:r>
              <a:rPr lang="en-US" sz="3200" b="1" dirty="0" smtClean="0"/>
              <a:t>H</a:t>
            </a:r>
            <a:r>
              <a:rPr lang="en-US" sz="3200" dirty="0" smtClean="0"/>
              <a:t>EALTH </a:t>
            </a:r>
            <a:br>
              <a:rPr lang="en-US" sz="3200" dirty="0" smtClean="0"/>
            </a:br>
            <a:r>
              <a:rPr lang="en-US" sz="3200" dirty="0" smtClean="0"/>
              <a:t>VALUE DRIVEN INITIATIVES</a:t>
            </a:r>
            <a:endParaRPr lang="en-US" sz="3200" dirty="0"/>
          </a:p>
        </p:txBody>
      </p:sp>
      <p:sp>
        <p:nvSpPr>
          <p:cNvPr id="5" name="Subtitle 4"/>
          <p:cNvSpPr>
            <a:spLocks noGrp="1"/>
          </p:cNvSpPr>
          <p:nvPr>
            <p:ph type="subTitle" idx="1"/>
          </p:nvPr>
        </p:nvSpPr>
        <p:spPr>
          <a:xfrm>
            <a:off x="533400" y="2971800"/>
            <a:ext cx="7239000" cy="3429000"/>
          </a:xfrm>
        </p:spPr>
        <p:txBody>
          <a:bodyPr>
            <a:noAutofit/>
          </a:bodyPr>
          <a:lstStyle/>
          <a:p>
            <a:pPr algn="l">
              <a:buFont typeface="Arial" pitchFamily="34" charset="0"/>
              <a:buChar char="•"/>
            </a:pPr>
            <a:r>
              <a:rPr lang="en-US" sz="2400" dirty="0" smtClean="0">
                <a:solidFill>
                  <a:schemeClr val="tx1"/>
                </a:solidFill>
              </a:rPr>
              <a:t>Bundling for Total Hip &amp; Knee</a:t>
            </a:r>
          </a:p>
          <a:p>
            <a:pPr algn="l">
              <a:buFont typeface="Arial" pitchFamily="34" charset="0"/>
              <a:buChar char="•"/>
            </a:pPr>
            <a:r>
              <a:rPr lang="en-US" sz="2400" dirty="0" smtClean="0">
                <a:solidFill>
                  <a:schemeClr val="tx1"/>
                </a:solidFill>
              </a:rPr>
              <a:t>Bundling for CABG</a:t>
            </a:r>
          </a:p>
          <a:p>
            <a:pPr algn="l">
              <a:buFont typeface="Arial" pitchFamily="34" charset="0"/>
              <a:buChar char="•"/>
            </a:pPr>
            <a:r>
              <a:rPr lang="en-US" sz="2400" dirty="0" smtClean="0">
                <a:solidFill>
                  <a:schemeClr val="tx1"/>
                </a:solidFill>
              </a:rPr>
              <a:t>Hospital Acquired Conditions</a:t>
            </a:r>
          </a:p>
          <a:p>
            <a:pPr algn="l">
              <a:buFont typeface="Arial" pitchFamily="34" charset="0"/>
              <a:buChar char="•"/>
            </a:pPr>
            <a:r>
              <a:rPr lang="en-US" sz="2400" dirty="0" smtClean="0">
                <a:solidFill>
                  <a:schemeClr val="tx1"/>
                </a:solidFill>
              </a:rPr>
              <a:t>Publicly Reported Measures</a:t>
            </a:r>
          </a:p>
          <a:p>
            <a:pPr algn="l">
              <a:buFont typeface="Arial" pitchFamily="34" charset="0"/>
              <a:buChar char="•"/>
            </a:pPr>
            <a:r>
              <a:rPr lang="en-US" sz="2400" dirty="0" smtClean="0">
                <a:solidFill>
                  <a:schemeClr val="tx1"/>
                </a:solidFill>
              </a:rPr>
              <a:t>Re-Admissions</a:t>
            </a:r>
          </a:p>
          <a:p>
            <a:pPr algn="l">
              <a:buFont typeface="Arial" pitchFamily="34" charset="0"/>
              <a:buChar char="•"/>
            </a:pPr>
            <a:r>
              <a:rPr lang="en-US" sz="2400" dirty="0" smtClean="0">
                <a:solidFill>
                  <a:schemeClr val="tx1"/>
                </a:solidFill>
              </a:rPr>
              <a:t>Patient Satisfaction</a:t>
            </a:r>
            <a:endParaRPr lang="en-US" sz="24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1752600"/>
          </a:xfrm>
        </p:spPr>
        <p:txBody>
          <a:bodyPr>
            <a:normAutofit/>
          </a:bodyPr>
          <a:lstStyle/>
          <a:p>
            <a:r>
              <a:rPr lang="en-US" dirty="0" smtClean="0"/>
              <a:t>FIRSTHEALTH PHYSICIAN QUALITY</a:t>
            </a:r>
            <a:br>
              <a:rPr lang="en-US" dirty="0" smtClean="0"/>
            </a:br>
            <a:r>
              <a:rPr lang="en-US" dirty="0" smtClean="0"/>
              <a:t/>
            </a:r>
            <a:br>
              <a:rPr lang="en-US" dirty="0" smtClean="0"/>
            </a:br>
            <a:r>
              <a:rPr lang="en-US" dirty="0" smtClean="0"/>
              <a:t>COMMITTEE</a:t>
            </a:r>
            <a:endParaRPr lang="en-US" dirty="0"/>
          </a:p>
        </p:txBody>
      </p:sp>
      <p:sp>
        <p:nvSpPr>
          <p:cNvPr id="3" name="Content Placeholder 2"/>
          <p:cNvSpPr>
            <a:spLocks noGrp="1"/>
          </p:cNvSpPr>
          <p:nvPr>
            <p:ph sz="quarter" idx="1"/>
          </p:nvPr>
        </p:nvSpPr>
        <p:spPr>
          <a:xfrm>
            <a:off x="301752" y="2514600"/>
            <a:ext cx="8503920" cy="3584448"/>
          </a:xfrm>
        </p:spPr>
        <p:txBody>
          <a:bodyPr/>
          <a:lstStyle/>
          <a:p>
            <a:r>
              <a:rPr lang="en-US" sz="3600" dirty="0" smtClean="0"/>
              <a:t>Community and FH Physicians</a:t>
            </a:r>
          </a:p>
          <a:p>
            <a:r>
              <a:rPr lang="en-US" sz="3600" dirty="0" smtClean="0"/>
              <a:t>Drive Quality and Outcomes</a:t>
            </a:r>
          </a:p>
          <a:p>
            <a:r>
              <a:rPr lang="en-US" sz="3600" dirty="0" smtClean="0"/>
              <a:t>ABIM’s “Choosing Wisely” Initiative</a:t>
            </a:r>
          </a:p>
        </p:txBody>
      </p:sp>
      <p:pic>
        <p:nvPicPr>
          <p:cNvPr id="5" name="Picture 4" descr="PS Logo NoTag.RGB.jpg"/>
          <p:cNvPicPr>
            <a:picLocks noChangeAspect="1"/>
          </p:cNvPicPr>
          <p:nvPr/>
        </p:nvPicPr>
        <p:blipFill>
          <a:blip r:embed="rId2" cstate="print"/>
          <a:stretch>
            <a:fillRect/>
          </a:stretch>
        </p:blipFill>
        <p:spPr>
          <a:xfrm>
            <a:off x="4419600" y="5867400"/>
            <a:ext cx="4572000" cy="5455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2133600"/>
          </a:xfrm>
        </p:spPr>
        <p:txBody>
          <a:bodyPr>
            <a:normAutofit/>
          </a:bodyPr>
          <a:lstStyle/>
          <a:p>
            <a:pPr algn="l"/>
            <a:r>
              <a:rPr lang="en-US" sz="6700" spc="600" dirty="0" smtClean="0"/>
              <a:t>ROI</a:t>
            </a:r>
            <a:r>
              <a:rPr lang="en-US" dirty="0" smtClean="0"/>
              <a:t> </a:t>
            </a:r>
            <a:br>
              <a:rPr lang="en-US" dirty="0" smtClean="0"/>
            </a:br>
            <a:r>
              <a:rPr lang="en-US" dirty="0" smtClean="0"/>
              <a:t> </a:t>
            </a:r>
            <a:br>
              <a:rPr lang="en-US" dirty="0" smtClean="0"/>
            </a:br>
            <a:r>
              <a:rPr lang="en-US" dirty="0" smtClean="0"/>
              <a:t>VALUE DRIVEN HEALTHCARE</a:t>
            </a:r>
            <a:endParaRPr lang="en-US" dirty="0"/>
          </a:p>
        </p:txBody>
      </p:sp>
      <p:sp>
        <p:nvSpPr>
          <p:cNvPr id="3" name="Content Placeholder 2"/>
          <p:cNvSpPr>
            <a:spLocks noGrp="1"/>
          </p:cNvSpPr>
          <p:nvPr>
            <p:ph idx="1"/>
          </p:nvPr>
        </p:nvSpPr>
        <p:spPr>
          <a:xfrm>
            <a:off x="609600" y="4419600"/>
            <a:ext cx="8229600" cy="3535363"/>
          </a:xfrm>
        </p:spPr>
        <p:txBody>
          <a:bodyPr/>
          <a:lstStyle/>
          <a:p>
            <a:r>
              <a:rPr lang="en-US" dirty="0" smtClean="0"/>
              <a:t>Meaningful Use</a:t>
            </a:r>
          </a:p>
          <a:p>
            <a:r>
              <a:rPr lang="en-US" dirty="0" smtClean="0"/>
              <a:t>EMR</a:t>
            </a:r>
            <a:endParaRPr lang="en-US" dirty="0"/>
          </a:p>
        </p:txBody>
      </p:sp>
      <p:sp>
        <p:nvSpPr>
          <p:cNvPr id="4" name="Oval 3"/>
          <p:cNvSpPr/>
          <p:nvPr/>
        </p:nvSpPr>
        <p:spPr>
          <a:xfrm>
            <a:off x="228600" y="2667000"/>
            <a:ext cx="36576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PROVIDERS</a:t>
            </a:r>
            <a:endParaRPr lang="en-US" sz="2800" b="1" dirty="0"/>
          </a:p>
        </p:txBody>
      </p:sp>
      <p:sp>
        <p:nvSpPr>
          <p:cNvPr id="5" name="Oval 4"/>
          <p:cNvSpPr/>
          <p:nvPr/>
        </p:nvSpPr>
        <p:spPr>
          <a:xfrm>
            <a:off x="4572000" y="2590800"/>
            <a:ext cx="3733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HOSPITALS</a:t>
            </a:r>
            <a:endParaRPr lang="en-US" sz="2800" b="1" dirty="0"/>
          </a:p>
        </p:txBody>
      </p:sp>
      <p:sp>
        <p:nvSpPr>
          <p:cNvPr id="6" name="TextBox 5"/>
          <p:cNvSpPr txBox="1"/>
          <p:nvPr/>
        </p:nvSpPr>
        <p:spPr>
          <a:xfrm>
            <a:off x="4495800" y="4343400"/>
            <a:ext cx="3505200" cy="1908215"/>
          </a:xfrm>
          <a:prstGeom prst="rect">
            <a:avLst/>
          </a:prstGeom>
          <a:noFill/>
        </p:spPr>
        <p:txBody>
          <a:bodyPr wrap="square" rtlCol="0">
            <a:spAutoFit/>
          </a:bodyPr>
          <a:lstStyle/>
          <a:p>
            <a:r>
              <a:rPr lang="en-US" sz="2000" b="1" dirty="0" smtClean="0"/>
              <a:t>Re-Admissions</a:t>
            </a:r>
          </a:p>
          <a:p>
            <a:r>
              <a:rPr lang="en-US" sz="2000" b="1" dirty="0" smtClean="0"/>
              <a:t>Hospital Acquired Conditions</a:t>
            </a:r>
          </a:p>
          <a:p>
            <a:r>
              <a:rPr lang="en-US" sz="2000" b="1" dirty="0" smtClean="0"/>
              <a:t>Public Reported Conditions</a:t>
            </a:r>
          </a:p>
          <a:p>
            <a:endParaRPr lang="en-US" dirty="0"/>
          </a:p>
        </p:txBody>
      </p:sp>
      <p:pic>
        <p:nvPicPr>
          <p:cNvPr id="9" name="Picture 8" descr="PS Logo NoTag.RGB.jpg"/>
          <p:cNvPicPr>
            <a:picLocks noChangeAspect="1"/>
          </p:cNvPicPr>
          <p:nvPr/>
        </p:nvPicPr>
        <p:blipFill>
          <a:blip r:embed="rId2" cstate="print"/>
          <a:stretch>
            <a:fillRect/>
          </a:stretch>
        </p:blipFill>
        <p:spPr>
          <a:xfrm>
            <a:off x="4648200" y="6019800"/>
            <a:ext cx="4267200" cy="381000"/>
          </a:xfrm>
          <a:prstGeom prst="rect">
            <a:avLst/>
          </a:prstGeom>
        </p:spPr>
      </p:pic>
    </p:spTree>
  </p:cSld>
  <p:clrMapOvr>
    <a:masterClrMapping/>
  </p:clrMapOvr>
  <p:transition>
    <p:cut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2286000"/>
          </a:xfrm>
        </p:spPr>
        <p:txBody>
          <a:bodyPr>
            <a:normAutofit/>
          </a:bodyPr>
          <a:lstStyle/>
          <a:p>
            <a:pPr algn="l"/>
            <a:r>
              <a:rPr lang="en-US" sz="6000" spc="600" dirty="0" smtClean="0"/>
              <a:t>ROI</a:t>
            </a:r>
            <a:r>
              <a:rPr lang="en-US" dirty="0" smtClean="0"/>
              <a:t> </a:t>
            </a:r>
            <a:br>
              <a:rPr lang="en-US" dirty="0" smtClean="0"/>
            </a:br>
            <a:r>
              <a:rPr lang="en-US" dirty="0" smtClean="0"/>
              <a:t> </a:t>
            </a:r>
            <a:br>
              <a:rPr lang="en-US" dirty="0" smtClean="0"/>
            </a:br>
            <a:r>
              <a:rPr lang="en-US" dirty="0" smtClean="0"/>
              <a:t>VALUE DRIVEN HEALTHCARE</a:t>
            </a:r>
            <a:endParaRPr lang="en-US" dirty="0"/>
          </a:p>
        </p:txBody>
      </p:sp>
      <p:sp>
        <p:nvSpPr>
          <p:cNvPr id="3" name="Content Placeholder 2"/>
          <p:cNvSpPr>
            <a:spLocks noGrp="1"/>
          </p:cNvSpPr>
          <p:nvPr>
            <p:ph idx="1"/>
          </p:nvPr>
        </p:nvSpPr>
        <p:spPr>
          <a:xfrm>
            <a:off x="2590800" y="4495800"/>
            <a:ext cx="7848600" cy="3535363"/>
          </a:xfrm>
        </p:spPr>
        <p:txBody>
          <a:bodyPr/>
          <a:lstStyle/>
          <a:p>
            <a:pPr>
              <a:buNone/>
            </a:pPr>
            <a:r>
              <a:rPr lang="en-US" dirty="0" smtClean="0"/>
              <a:t>Bundled Payments</a:t>
            </a:r>
          </a:p>
          <a:p>
            <a:pPr>
              <a:buNone/>
            </a:pPr>
            <a:r>
              <a:rPr lang="en-US" dirty="0" err="1" smtClean="0"/>
              <a:t>Gainsharing</a:t>
            </a:r>
            <a:endParaRPr lang="en-US" dirty="0" smtClean="0"/>
          </a:p>
          <a:p>
            <a:pPr>
              <a:buNone/>
            </a:pPr>
            <a:r>
              <a:rPr lang="en-US" dirty="0" smtClean="0"/>
              <a:t>Co-Management Services</a:t>
            </a:r>
          </a:p>
        </p:txBody>
      </p:sp>
      <p:sp>
        <p:nvSpPr>
          <p:cNvPr id="4" name="Oval 3"/>
          <p:cNvSpPr/>
          <p:nvPr/>
        </p:nvSpPr>
        <p:spPr>
          <a:xfrm>
            <a:off x="1143000" y="2971800"/>
            <a:ext cx="38862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PROVIDERS</a:t>
            </a:r>
            <a:endParaRPr lang="en-US" sz="2800" b="1" dirty="0"/>
          </a:p>
        </p:txBody>
      </p:sp>
      <p:sp>
        <p:nvSpPr>
          <p:cNvPr id="5" name="Oval 4"/>
          <p:cNvSpPr/>
          <p:nvPr/>
        </p:nvSpPr>
        <p:spPr>
          <a:xfrm>
            <a:off x="4495800" y="2971800"/>
            <a:ext cx="3505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HOSPITALS</a:t>
            </a:r>
            <a:endParaRPr lang="en-US" sz="2800" b="1" dirty="0"/>
          </a:p>
        </p:txBody>
      </p:sp>
      <p:pic>
        <p:nvPicPr>
          <p:cNvPr id="7" name="Picture 6" descr="PS Logo NoTag.RGB.jpg"/>
          <p:cNvPicPr>
            <a:picLocks noChangeAspect="1"/>
          </p:cNvPicPr>
          <p:nvPr/>
        </p:nvPicPr>
        <p:blipFill>
          <a:blip r:embed="rId2" cstate="print"/>
          <a:stretch>
            <a:fillRect/>
          </a:stretch>
        </p:blipFill>
        <p:spPr>
          <a:xfrm>
            <a:off x="4572000" y="6019800"/>
            <a:ext cx="4343400" cy="381000"/>
          </a:xfrm>
          <a:prstGeom prst="rect">
            <a:avLst/>
          </a:prstGeom>
        </p:spPr>
      </p:pic>
    </p:spTree>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2209800"/>
          </a:xfrm>
        </p:spPr>
        <p:txBody>
          <a:bodyPr>
            <a:normAutofit fontScale="90000"/>
          </a:bodyPr>
          <a:lstStyle/>
          <a:p>
            <a:r>
              <a:rPr lang="en-US" sz="6000" dirty="0" smtClean="0"/>
              <a:t>PINEHURST SURGICAL</a:t>
            </a:r>
            <a:r>
              <a:rPr lang="en-US" dirty="0" smtClean="0"/>
              <a:t/>
            </a:r>
            <a:br>
              <a:rPr lang="en-US" dirty="0" smtClean="0"/>
            </a:br>
            <a:r>
              <a:rPr lang="en-US" dirty="0" smtClean="0"/>
              <a:t>&amp;</a:t>
            </a:r>
            <a:br>
              <a:rPr lang="en-US" dirty="0" smtClean="0"/>
            </a:br>
            <a:r>
              <a:rPr lang="en-US" sz="6000" dirty="0" smtClean="0"/>
              <a:t>ACO</a:t>
            </a:r>
            <a:endParaRPr lang="en-US" sz="6000" dirty="0"/>
          </a:p>
        </p:txBody>
      </p:sp>
      <p:sp>
        <p:nvSpPr>
          <p:cNvPr id="5" name="Oval 4"/>
          <p:cNvSpPr/>
          <p:nvPr/>
        </p:nvSpPr>
        <p:spPr>
          <a:xfrm>
            <a:off x="609600" y="2286000"/>
            <a:ext cx="28956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PINEHURST</a:t>
            </a:r>
          </a:p>
          <a:p>
            <a:pPr algn="ctr"/>
            <a:r>
              <a:rPr lang="en-US" sz="2400" dirty="0" smtClean="0"/>
              <a:t>SURGICAL</a:t>
            </a:r>
            <a:endParaRPr lang="en-US" sz="2400" dirty="0"/>
          </a:p>
        </p:txBody>
      </p:sp>
      <p:sp>
        <p:nvSpPr>
          <p:cNvPr id="6" name="Oval 5"/>
          <p:cNvSpPr/>
          <p:nvPr/>
        </p:nvSpPr>
        <p:spPr>
          <a:xfrm>
            <a:off x="5638800" y="2438400"/>
            <a:ext cx="25146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FH</a:t>
            </a:r>
          </a:p>
          <a:p>
            <a:pPr algn="ctr"/>
            <a:r>
              <a:rPr lang="en-US" sz="2400" dirty="0" smtClean="0"/>
              <a:t>HOSPITAL</a:t>
            </a:r>
          </a:p>
          <a:p>
            <a:pPr algn="ctr"/>
            <a:r>
              <a:rPr lang="en-US" sz="2400" dirty="0" smtClean="0"/>
              <a:t>SYSTEM</a:t>
            </a:r>
            <a:endParaRPr lang="en-US" sz="2400" dirty="0"/>
          </a:p>
        </p:txBody>
      </p:sp>
      <p:sp>
        <p:nvSpPr>
          <p:cNvPr id="7" name="Oval 6"/>
          <p:cNvSpPr/>
          <p:nvPr/>
        </p:nvSpPr>
        <p:spPr>
          <a:xfrm>
            <a:off x="3200400" y="4267200"/>
            <a:ext cx="28956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PRIMARY </a:t>
            </a:r>
          </a:p>
          <a:p>
            <a:pPr algn="ctr"/>
            <a:r>
              <a:rPr lang="en-US" sz="2400" dirty="0" smtClean="0"/>
              <a:t>PROVIDERS</a:t>
            </a:r>
            <a:endParaRPr lang="en-US" sz="2400" dirty="0"/>
          </a:p>
        </p:txBody>
      </p:sp>
      <p:sp>
        <p:nvSpPr>
          <p:cNvPr id="8" name="Left-Right Arrow 7"/>
          <p:cNvSpPr/>
          <p:nvPr/>
        </p:nvSpPr>
        <p:spPr>
          <a:xfrm>
            <a:off x="3886200" y="30480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rot="2465398">
            <a:off x="2896952" y="4207827"/>
            <a:ext cx="924877" cy="484632"/>
          </a:xfrm>
          <a:prstGeom prst="leftRightArrow">
            <a:avLst>
              <a:gd name="adj1" fmla="val 2144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rot="19042938">
            <a:off x="5269428" y="4190300"/>
            <a:ext cx="809764" cy="350207"/>
          </a:xfrm>
          <a:prstGeom prst="leftRightArrow">
            <a:avLst>
              <a:gd name="adj1" fmla="val 50000"/>
              <a:gd name="adj2" fmla="val 534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56499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819400"/>
            <a:ext cx="7848600" cy="3429000"/>
          </a:xfrm>
        </p:spPr>
        <p:txBody>
          <a:bodyPr/>
          <a:lstStyle/>
          <a:p>
            <a:endParaRPr lang="en-US" dirty="0"/>
          </a:p>
        </p:txBody>
      </p:sp>
      <p:sp>
        <p:nvSpPr>
          <p:cNvPr id="2" name="Title 1"/>
          <p:cNvSpPr>
            <a:spLocks noGrp="1"/>
          </p:cNvSpPr>
          <p:nvPr>
            <p:ph type="ctrTitle"/>
          </p:nvPr>
        </p:nvSpPr>
        <p:spPr>
          <a:xfrm>
            <a:off x="685800" y="381000"/>
            <a:ext cx="7772400" cy="990600"/>
          </a:xfrm>
        </p:spPr>
        <p:txBody>
          <a:bodyPr/>
          <a:lstStyle/>
          <a:p>
            <a:r>
              <a:rPr lang="en-US" dirty="0" smtClean="0"/>
              <a:t>PINEHURST SURGICAL</a:t>
            </a:r>
            <a:endParaRPr lang="en-US" dirty="0"/>
          </a:p>
        </p:txBody>
      </p:sp>
      <p:pic>
        <p:nvPicPr>
          <p:cNvPr id="6" name="Picture 5" descr="DSC01756.JPG"/>
          <p:cNvPicPr>
            <a:picLocks noChangeAspect="1"/>
          </p:cNvPicPr>
          <p:nvPr/>
        </p:nvPicPr>
        <p:blipFill>
          <a:blip r:embed="rId2" cstate="print"/>
          <a:stretch>
            <a:fillRect/>
          </a:stretch>
        </p:blipFill>
        <p:spPr>
          <a:xfrm>
            <a:off x="0" y="1524001"/>
            <a:ext cx="9143999" cy="542788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108960"/>
          </a:xfrm>
        </p:spPr>
        <p:txBody>
          <a:bodyPr>
            <a:noAutofit/>
          </a:bodyPr>
          <a:lstStyle/>
          <a:p>
            <a:pPr algn="l"/>
            <a:r>
              <a:rPr lang="en-US" sz="2000" dirty="0" smtClean="0"/>
              <a:t>patient satisfaction (p-g)</a:t>
            </a:r>
          </a:p>
          <a:p>
            <a:pPr algn="l"/>
            <a:r>
              <a:rPr lang="en-US" sz="2000" dirty="0" smtClean="0"/>
              <a:t>Referral source satisfaction</a:t>
            </a:r>
          </a:p>
          <a:p>
            <a:pPr algn="l"/>
            <a:r>
              <a:rPr lang="en-US" sz="2000" dirty="0" smtClean="0"/>
              <a:t>Hospital employee satisfaction</a:t>
            </a:r>
          </a:p>
          <a:p>
            <a:pPr algn="l"/>
            <a:r>
              <a:rPr lang="en-US" sz="2000" dirty="0" smtClean="0"/>
              <a:t>Physician peer review</a:t>
            </a:r>
          </a:p>
          <a:p>
            <a:pPr algn="l"/>
            <a:r>
              <a:rPr lang="en-US" sz="2000" dirty="0" smtClean="0"/>
              <a:t>Organizational </a:t>
            </a:r>
            <a:r>
              <a:rPr lang="en-US" sz="2000" dirty="0" err="1" smtClean="0"/>
              <a:t>kpi</a:t>
            </a:r>
            <a:endParaRPr lang="en-US" sz="2000" dirty="0" smtClean="0"/>
          </a:p>
          <a:p>
            <a:pPr algn="l"/>
            <a:r>
              <a:rPr lang="en-US" sz="2000" dirty="0" smtClean="0"/>
              <a:t>Meaningful use measurements</a:t>
            </a:r>
          </a:p>
          <a:p>
            <a:pPr algn="l"/>
            <a:r>
              <a:rPr lang="en-US" sz="2000" i="1" dirty="0" smtClean="0"/>
              <a:t>Financial: </a:t>
            </a:r>
            <a:r>
              <a:rPr lang="en-US" sz="2000" i="1" dirty="0" err="1" smtClean="0"/>
              <a:t>tdabc</a:t>
            </a:r>
            <a:endParaRPr lang="en-US" sz="2000" i="1" dirty="0" smtClean="0"/>
          </a:p>
          <a:p>
            <a:pPr algn="l"/>
            <a:r>
              <a:rPr lang="en-US" sz="2000" i="1" dirty="0" smtClean="0"/>
              <a:t>Clinical: outcomes</a:t>
            </a:r>
            <a:endParaRPr lang="en-US" sz="2000" i="1" dirty="0"/>
          </a:p>
        </p:txBody>
      </p:sp>
      <p:sp>
        <p:nvSpPr>
          <p:cNvPr id="2" name="Title 1"/>
          <p:cNvSpPr>
            <a:spLocks noGrp="1"/>
          </p:cNvSpPr>
          <p:nvPr>
            <p:ph type="ctrTitle"/>
          </p:nvPr>
        </p:nvSpPr>
        <p:spPr/>
        <p:txBody>
          <a:bodyPr/>
          <a:lstStyle/>
          <a:p>
            <a:r>
              <a:rPr lang="en-US" dirty="0" smtClean="0"/>
              <a:t>Value Driven Healthcare</a:t>
            </a:r>
            <a:endParaRPr lang="en-US" dirty="0"/>
          </a:p>
        </p:txBody>
      </p:sp>
      <p:pic>
        <p:nvPicPr>
          <p:cNvPr id="5" name="Picture 4" descr="PS Logo NoTag.RGB.jpg"/>
          <p:cNvPicPr>
            <a:picLocks noChangeAspect="1"/>
          </p:cNvPicPr>
          <p:nvPr/>
        </p:nvPicPr>
        <p:blipFill>
          <a:blip r:embed="rId2" cstate="print"/>
          <a:stretch>
            <a:fillRect/>
          </a:stretch>
        </p:blipFill>
        <p:spPr>
          <a:xfrm>
            <a:off x="5029200" y="5910192"/>
            <a:ext cx="3962400" cy="502800"/>
          </a:xfrm>
          <a:prstGeom prst="rect">
            <a:avLst/>
          </a:prstGeom>
        </p:spPr>
      </p:pic>
    </p:spTree>
    <p:extLst>
      <p:ext uri="{BB962C8B-B14F-4D97-AF65-F5344CB8AC3E}">
        <p14:creationId xmlns:p14="http://schemas.microsoft.com/office/powerpoint/2010/main" val="1814566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Comment Format </a:t>
            </a:r>
            <a:endParaRPr lang="en-US" dirty="0"/>
          </a:p>
        </p:txBody>
      </p:sp>
      <p:sp>
        <p:nvSpPr>
          <p:cNvPr id="3" name="Content Placeholder 2"/>
          <p:cNvSpPr>
            <a:spLocks noGrp="1"/>
          </p:cNvSpPr>
          <p:nvPr>
            <p:ph sz="quarter" idx="1"/>
          </p:nvPr>
        </p:nvSpPr>
        <p:spPr>
          <a:xfrm>
            <a:off x="301752" y="1527048"/>
            <a:ext cx="8503920" cy="4416552"/>
          </a:xfrm>
        </p:spPr>
        <p:txBody>
          <a:bodyPr>
            <a:normAutofit lnSpcReduction="10000"/>
          </a:bodyPr>
          <a:lstStyle/>
          <a:p>
            <a:r>
              <a:rPr lang="en-US" dirty="0" smtClean="0"/>
              <a:t>Office Site   </a:t>
            </a:r>
          </a:p>
          <a:p>
            <a:r>
              <a:rPr lang="en-US" dirty="0" smtClean="0"/>
              <a:t>Dept </a:t>
            </a:r>
          </a:p>
          <a:p>
            <a:r>
              <a:rPr lang="en-US" dirty="0" smtClean="0"/>
              <a:t>Category- </a:t>
            </a:r>
            <a:r>
              <a:rPr lang="en-US" sz="1800" dirty="0" smtClean="0"/>
              <a:t>(Patient Care, Scheduling</a:t>
            </a:r>
            <a:r>
              <a:rPr lang="en-US" dirty="0" smtClean="0"/>
              <a:t>,</a:t>
            </a:r>
            <a:r>
              <a:rPr lang="en-US" sz="1800" dirty="0" smtClean="0"/>
              <a:t>Wait time, Positive, Negative)  </a:t>
            </a:r>
          </a:p>
          <a:p>
            <a:r>
              <a:rPr lang="en-US" dirty="0" smtClean="0"/>
              <a:t>Provider</a:t>
            </a:r>
          </a:p>
          <a:p>
            <a:r>
              <a:rPr lang="en-US" dirty="0" smtClean="0"/>
              <a:t>EMR #</a:t>
            </a:r>
          </a:p>
          <a:p>
            <a:r>
              <a:rPr lang="en-US" dirty="0" smtClean="0"/>
              <a:t>Comments Suggestions in Improving the lab process</a:t>
            </a:r>
          </a:p>
          <a:p>
            <a:r>
              <a:rPr lang="en-US" dirty="0" smtClean="0"/>
              <a:t>Your test/treatments comments</a:t>
            </a:r>
          </a:p>
          <a:p>
            <a:r>
              <a:rPr lang="en-US" dirty="0" smtClean="0"/>
              <a:t>Please tell us how your provider or Pinehurst Surgical could have improved the care and services you received.  </a:t>
            </a:r>
          </a:p>
          <a:p>
            <a:endParaRPr lang="en-US" dirty="0" smtClean="0"/>
          </a:p>
          <a:p>
            <a:pPr>
              <a:buNone/>
            </a:pPr>
            <a:endParaRPr lang="en-US" dirty="0"/>
          </a:p>
        </p:txBody>
      </p:sp>
      <p:pic>
        <p:nvPicPr>
          <p:cNvPr id="4" name="Picture 3" descr="PS Logo NoTag.RGB.jpg"/>
          <p:cNvPicPr>
            <a:picLocks noChangeAspect="1"/>
          </p:cNvPicPr>
          <p:nvPr/>
        </p:nvPicPr>
        <p:blipFill>
          <a:blip r:embed="rId2" cstate="print"/>
          <a:stretch>
            <a:fillRect/>
          </a:stretch>
        </p:blipFill>
        <p:spPr>
          <a:xfrm>
            <a:off x="4648200" y="6019800"/>
            <a:ext cx="4267200" cy="381000"/>
          </a:xfrm>
          <a:prstGeom prst="rect">
            <a:avLst/>
          </a:prstGeom>
        </p:spPr>
      </p:pic>
    </p:spTree>
    <p:extLst>
      <p:ext uri="{BB962C8B-B14F-4D97-AF65-F5344CB8AC3E}">
        <p14:creationId xmlns:p14="http://schemas.microsoft.com/office/powerpoint/2010/main" val="238430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188" y="762007"/>
          <a:ext cx="8153424" cy="4952992"/>
        </p:xfrm>
        <a:graphic>
          <a:graphicData uri="http://schemas.openxmlformats.org/drawingml/2006/table">
            <a:tbl>
              <a:tblPr/>
              <a:tblGrid>
                <a:gridCol w="339726"/>
                <a:gridCol w="339726"/>
                <a:gridCol w="339726"/>
                <a:gridCol w="339726"/>
                <a:gridCol w="339726"/>
                <a:gridCol w="339726"/>
                <a:gridCol w="339726"/>
                <a:gridCol w="339726"/>
                <a:gridCol w="339726"/>
                <a:gridCol w="339726"/>
                <a:gridCol w="339726"/>
                <a:gridCol w="339726"/>
                <a:gridCol w="339726"/>
                <a:gridCol w="339726"/>
                <a:gridCol w="339726"/>
                <a:gridCol w="339726"/>
                <a:gridCol w="339726"/>
                <a:gridCol w="339726"/>
                <a:gridCol w="339726"/>
                <a:gridCol w="339726"/>
                <a:gridCol w="339726"/>
                <a:gridCol w="339726"/>
                <a:gridCol w="339726"/>
                <a:gridCol w="339726"/>
              </a:tblGrid>
              <a:tr h="148404">
                <a:tc gridSpan="7">
                  <a:txBody>
                    <a:bodyPr/>
                    <a:lstStyle/>
                    <a:p>
                      <a:pPr algn="l" fontAlgn="b"/>
                      <a:r>
                        <a:rPr lang="en-US" sz="400" b="0" i="0" u="none" strike="noStrike" dirty="0">
                          <a:solidFill>
                            <a:srgbClr val="000000"/>
                          </a:solidFill>
                          <a:latin typeface="Calibri"/>
                        </a:rPr>
                        <a:t>Pinehurst Surgical - Survey Responses - September, 2012</a:t>
                      </a:r>
                    </a:p>
                  </a:txBody>
                  <a:tcPr marL="2539" marR="2539" marT="253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200" b="0" i="1"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Calibri"/>
                      </a:endParaRPr>
                    </a:p>
                  </a:txBody>
                  <a:tcPr marL="2539" marR="2539" marT="2539"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539" marR="2539" marT="2539" marB="0" anchor="b">
                    <a:lnL>
                      <a:noFill/>
                    </a:lnL>
                    <a:lnR>
                      <a:noFill/>
                    </a:lnR>
                    <a:lnT>
                      <a:noFill/>
                    </a:lnT>
                    <a:lnB>
                      <a:noFill/>
                    </a:lnB>
                  </a:tcPr>
                </a:tc>
              </a:tr>
              <a:tr h="63569">
                <a:tc>
                  <a:txBody>
                    <a:bodyPr/>
                    <a:lstStyle/>
                    <a:p>
                      <a:pPr algn="l" fontAlgn="b"/>
                      <a:endParaRPr lang="en-US" sz="300" b="1"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1" i="0" u="none" strike="noStrike">
                        <a:solidFill>
                          <a:srgbClr val="000000"/>
                        </a:solidFill>
                        <a:latin typeface="Calibri"/>
                      </a:endParaRPr>
                    </a:p>
                  </a:txBody>
                  <a:tcPr marL="2539" marR="2539" marT="25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300" b="1" i="0" u="none" strike="noStrike">
                        <a:solidFill>
                          <a:srgbClr val="000000"/>
                        </a:solidFill>
                        <a:latin typeface="Calibri"/>
                      </a:endParaRPr>
                    </a:p>
                  </a:txBody>
                  <a:tcPr marL="2539" marR="2539" marT="253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fontAlgn="ctr"/>
                      <a:r>
                        <a:rPr lang="en-US" sz="300" b="1" i="0" u="none" strike="noStrike">
                          <a:solidFill>
                            <a:srgbClr val="000000"/>
                          </a:solidFill>
                          <a:latin typeface="Calibri"/>
                        </a:rPr>
                        <a:t>Medical Providers</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300" b="1" i="0" u="none" strike="noStrike">
                          <a:solidFill>
                            <a:srgbClr val="000000"/>
                          </a:solidFill>
                          <a:latin typeface="Calibri"/>
                        </a:rPr>
                        <a:t>Nurse</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a:txBody>
                    <a:bodyPr/>
                    <a:lstStyle/>
                    <a:p>
                      <a:pPr algn="ctr" fontAlgn="ctr"/>
                      <a:r>
                        <a:rPr lang="en-US" sz="300" b="1" i="0" u="none" strike="noStrike">
                          <a:solidFill>
                            <a:srgbClr val="000000"/>
                          </a:solidFill>
                          <a:latin typeface="Calibri"/>
                        </a:rPr>
                        <a:t>Dept</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gridSpan="3">
                  <a:txBody>
                    <a:bodyPr/>
                    <a:lstStyle/>
                    <a:p>
                      <a:pPr algn="ctr" fontAlgn="ctr"/>
                      <a:r>
                        <a:rPr lang="en-US" sz="300" b="1" i="0" u="none" strike="noStrike">
                          <a:solidFill>
                            <a:srgbClr val="000000"/>
                          </a:solidFill>
                          <a:latin typeface="Calibri"/>
                        </a:rPr>
                        <a:t>Secretaries/Schedulers</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gridSpan="4">
                  <a:txBody>
                    <a:bodyPr/>
                    <a:lstStyle/>
                    <a:p>
                      <a:pPr algn="ctr" fontAlgn="ctr"/>
                      <a:r>
                        <a:rPr lang="en-US" sz="300" b="1" i="0" u="none" strike="noStrike">
                          <a:solidFill>
                            <a:srgbClr val="000000"/>
                          </a:solidFill>
                          <a:latin typeface="Calibri"/>
                        </a:rPr>
                        <a:t>Registration Process / Business Office</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300" b="1" i="0" u="none" strike="noStrike">
                          <a:solidFill>
                            <a:srgbClr val="000000"/>
                          </a:solidFill>
                          <a:latin typeface="Calibri"/>
                        </a:rPr>
                        <a:t>Ancillary Process</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a:txBody>
                    <a:bodyPr/>
                    <a:lstStyle/>
                    <a:p>
                      <a:pPr algn="ctr" fontAlgn="ctr"/>
                      <a:r>
                        <a:rPr lang="en-US" sz="300" b="1" i="0" u="none" strike="noStrike">
                          <a:solidFill>
                            <a:srgbClr val="000000"/>
                          </a:solidFill>
                          <a:latin typeface="Calibri"/>
                        </a:rPr>
                        <a:t>All</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gridSpan="2">
                  <a:txBody>
                    <a:bodyPr/>
                    <a:lstStyle/>
                    <a:p>
                      <a:pPr algn="ctr" fontAlgn="ctr"/>
                      <a:r>
                        <a:rPr lang="en-US" sz="300" b="1" i="0" u="none" strike="noStrike">
                          <a:solidFill>
                            <a:srgbClr val="000000"/>
                          </a:solidFill>
                          <a:latin typeface="Calibri"/>
                        </a:rPr>
                        <a:t>Medical Providers</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a:txBody>
                    <a:bodyPr/>
                    <a:lstStyle/>
                    <a:p>
                      <a:pPr algn="ctr" fontAlgn="b"/>
                      <a:endParaRPr lang="en-US" sz="300" b="1" i="0" u="none" strike="noStrike">
                        <a:solidFill>
                          <a:srgbClr val="000000"/>
                        </a:solidFill>
                        <a:latin typeface="Calibri"/>
                      </a:endParaRPr>
                    </a:p>
                  </a:txBody>
                  <a:tcPr marL="2539" marR="2539" marT="253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1" i="0" u="none" strike="noStrike">
                        <a:solidFill>
                          <a:srgbClr val="000000"/>
                        </a:solidFill>
                        <a:latin typeface="Calibri"/>
                      </a:endParaRPr>
                    </a:p>
                  </a:txBody>
                  <a:tcPr marL="2539" marR="2539" marT="2539" marB="0" anchor="b">
                    <a:lnL>
                      <a:noFill/>
                    </a:lnL>
                    <a:lnR>
                      <a:noFill/>
                    </a:lnR>
                    <a:lnT>
                      <a:noFill/>
                    </a:lnT>
                    <a:lnB>
                      <a:noFill/>
                    </a:lnB>
                  </a:tcPr>
                </a:tc>
              </a:tr>
              <a:tr h="320881">
                <a:tc>
                  <a:txBody>
                    <a:bodyPr/>
                    <a:lstStyle/>
                    <a:p>
                      <a:pPr algn="ctr" fontAlgn="ctr"/>
                      <a:r>
                        <a:rPr lang="en-US" sz="200" b="0" i="0" u="none" strike="noStrike">
                          <a:solidFill>
                            <a:srgbClr val="000000"/>
                          </a:solidFill>
                          <a:latin typeface="Calibri"/>
                        </a:rPr>
                        <a:t>Dept</a:t>
                      </a:r>
                    </a:p>
                  </a:txBody>
                  <a:tcPr marL="2539" marR="2539" marT="25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Provider</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Number of Surveys</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How Medical Provider explained things</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Medical Provider showed respect</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Medical Provider spent enough time with you</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Medical Provider listening skills</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-Concern and respect of the nurse</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Nurse informed you delays while in exam rm.</a:t>
                      </a:r>
                    </a:p>
                  </a:txBody>
                  <a:tcPr marL="2539" marR="2539" marT="25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Calibri"/>
                        </a:rPr>
                        <a:t>Avg Rate -  Wait time</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a:solidFill>
                            <a:srgbClr val="000000"/>
                          </a:solidFill>
                          <a:latin typeface="Calibri"/>
                        </a:rPr>
                        <a:t>Avg Rate - The scheduling process</a:t>
                      </a:r>
                    </a:p>
                  </a:txBody>
                  <a:tcPr marL="2539" marR="2539" marT="25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Helpfulness and courtesy of scheduler</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Responsiveness to returning call</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Manner greeted</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Registration staff courtesy and respect</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Speed and efficiency of registration process</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Receptionist informed you about any delays?</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The Lab testing process</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The Diagnostic testing process</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Cleanliness &amp; appearance of the office</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 Likelihood to Recommend Medical Provider</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0" i="0" u="none" strike="noStrike">
                          <a:solidFill>
                            <a:srgbClr val="000000"/>
                          </a:solidFill>
                          <a:latin typeface="Calibri"/>
                        </a:rPr>
                        <a:t>Avg Rate -Overall Medical Provider Rating</a:t>
                      </a:r>
                    </a:p>
                  </a:txBody>
                  <a:tcPr marL="2539" marR="2539" marT="25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Calibri"/>
                        </a:rPr>
                        <a:t>Overall average</a:t>
                      </a:r>
                      <a:br>
                        <a:rPr lang="en-US" sz="200" b="1" i="0" u="none" strike="noStrike">
                          <a:solidFill>
                            <a:srgbClr val="000000"/>
                          </a:solidFill>
                          <a:latin typeface="Calibri"/>
                        </a:rPr>
                      </a:br>
                      <a:r>
                        <a:rPr lang="en-US" sz="200" b="1" i="1" u="none" strike="noStrike">
                          <a:solidFill>
                            <a:srgbClr val="000000"/>
                          </a:solidFill>
                          <a:latin typeface="Calibri"/>
                        </a:rPr>
                        <a:t>(Dept &amp; PSC weighted avg)</a:t>
                      </a:r>
                      <a:endParaRPr lang="en-US" sz="200" b="1" i="0" u="none" strike="noStrike">
                        <a:solidFill>
                          <a:srgbClr val="000000"/>
                        </a:solidFill>
                        <a:latin typeface="Calibri"/>
                      </a:endParaRP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300" b="0" i="0" u="none" strike="noStrike" dirty="0">
                        <a:solidFill>
                          <a:srgbClr val="000000"/>
                        </a:solidFill>
                        <a:latin typeface="Calibri"/>
                      </a:endParaRPr>
                    </a:p>
                  </a:txBody>
                  <a:tcPr marL="2539" marR="2539" marT="2539" marB="0" anchor="ctr">
                    <a:lnL w="12700" cap="flat" cmpd="sng" algn="ctr">
                      <a:solidFill>
                        <a:srgbClr val="000000"/>
                      </a:solidFill>
                      <a:prstDash val="solid"/>
                      <a:round/>
                      <a:headEnd type="none" w="med" len="med"/>
                      <a:tailEnd type="none" w="med" len="med"/>
                    </a:lnL>
                    <a:lnR>
                      <a:noFill/>
                    </a:lnR>
                    <a:lnT>
                      <a:noFill/>
                    </a:lnT>
                    <a:lnB>
                      <a:noFill/>
                    </a:lnB>
                  </a:tcPr>
                </a:tc>
              </a:tr>
              <a:tr h="60543">
                <a:tc>
                  <a:txBody>
                    <a:bodyPr/>
                    <a:lstStyle/>
                    <a:p>
                      <a:pPr algn="l" fontAlgn="b"/>
                      <a:r>
                        <a:rPr lang="en-US" sz="300" b="0" i="0" u="none" strike="noStrike">
                          <a:solidFill>
                            <a:srgbClr val="000000"/>
                          </a:solidFill>
                          <a:latin typeface="Calibri"/>
                        </a:rPr>
                        <a:t>ENT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Berk</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9.85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9.81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9.88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9.48</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9.15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9.12</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9.19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9.85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9.72</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9.56</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ENT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Cox</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9.09</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9.55</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 </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 </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9.58</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ENT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Kilpatrick</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8.44</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8.61</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8.82</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9.76</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ENT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McGuirt</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37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7.90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8.54</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8.97</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8.47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8.19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7.91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7.89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9.38</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8.86</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ENT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Riefkohl</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8.83</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9.67</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9.52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9.35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9.78</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ENT-ML</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Haywood</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9.94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9.92</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9.88</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 </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9.88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9.96</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ENT-ML</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Rose</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8.73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8.13</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9.13</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8.54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3569">
                <a:tc>
                  <a:txBody>
                    <a:bodyPr/>
                    <a:lstStyle/>
                    <a:p>
                      <a:pPr algn="l" fontAlgn="b"/>
                      <a:r>
                        <a:rPr lang="en-US" sz="300" b="0" i="0" u="none" strike="noStrike">
                          <a:solidFill>
                            <a:srgbClr val="000000"/>
                          </a:solidFill>
                          <a:latin typeface="Calibri"/>
                        </a:rPr>
                        <a:t>ENT-ML</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Whitlock</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7.20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8.25</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8.20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8.50</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8.60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8.80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6.50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5.00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8.40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7.00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7.60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8.03</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GSU</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Alzamora</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9.36</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9.00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8.93</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9.36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9C0006"/>
                          </a:solidFill>
                          <a:latin typeface="Calibri"/>
                        </a:rPr>
                        <a:t>7.33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9.93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GSU</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Chu</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9.38</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9.63</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9.38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12060">
                <a:tc>
                  <a:txBody>
                    <a:bodyPr/>
                    <a:lstStyle/>
                    <a:p>
                      <a:pPr algn="l" fontAlgn="b"/>
                      <a:r>
                        <a:rPr lang="en-US" sz="300" b="0" i="0" u="none" strike="noStrike">
                          <a:solidFill>
                            <a:srgbClr val="000000"/>
                          </a:solidFill>
                          <a:latin typeface="Calibri"/>
                        </a:rPr>
                        <a:t>GSU</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Fessenden</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9.18</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8.45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9.82</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9.89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8.36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GSU</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Grantham</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9.83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9.76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9.74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9.69</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9.21</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9.05</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9.68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9.68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9.71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9.57</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GSU</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Jeyapalan</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8.88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8.88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8.57</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7.75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9.29</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8.88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8.38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7.67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 </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8.86</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GSU</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Steiner</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8.43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9.71</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9.71</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8.00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9.39</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12557">
                <a:tc>
                  <a:txBody>
                    <a:bodyPr/>
                    <a:lstStyle/>
                    <a:p>
                      <a:pPr algn="l" fontAlgn="b"/>
                      <a:r>
                        <a:rPr lang="en-US" sz="300" b="0" i="0" u="none" strike="noStrike">
                          <a:solidFill>
                            <a:srgbClr val="000000"/>
                          </a:solidFill>
                          <a:latin typeface="Calibri"/>
                        </a:rPr>
                        <a:t>GSU</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Washington</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8.57</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8.00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9.38</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8.89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8.31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9.23</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ORT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Brenner</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8.98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8.58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8.78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8.61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6.79</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5.56</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8.66</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8.79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8.54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9.04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6.75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9.11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8.61</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8.42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ORT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Casey</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7.55</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6.82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8.82</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8.68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8.86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8.77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8.62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7.90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9.38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9.37</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8.70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ORT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Conti</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30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8.79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8.04</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8.03</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9.46</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8.38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9.13</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ORT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Eaton</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8.81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8.75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8.88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7.75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7.44</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7.38</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8.76</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8.82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8.47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8.89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9.06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9.12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9.07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8.72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ORT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Fedder</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7.50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6.79</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9.42</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7.61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ORT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Moore</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46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8.95</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8.30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9.54</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8.41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9.93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9.82</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9.29</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ORT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Oakley</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8.21</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7.40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9.15</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8.35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ORT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Strom</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8.27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7.37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7.81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8.81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7.52</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6.75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9.45</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8.19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7.70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7.58</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8.59</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12557">
                <a:tc>
                  <a:txBody>
                    <a:bodyPr/>
                    <a:lstStyle/>
                    <a:p>
                      <a:pPr algn="l" fontAlgn="b"/>
                      <a:r>
                        <a:rPr lang="en-US" sz="300" b="0" i="0" u="none" strike="noStrike">
                          <a:solidFill>
                            <a:srgbClr val="000000"/>
                          </a:solidFill>
                          <a:latin typeface="Calibri"/>
                        </a:rPr>
                        <a:t>ORT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Washington,T</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9.87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9.87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9.87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9.58</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8.20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9.60</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9.93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ORT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Wohlrab</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7.81</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7.62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8.32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ORT-ML</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Blatz</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9.92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9.92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9.58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8.82</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8.08</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8.83</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8.83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8.83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9.92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9.29</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ORT-ML</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Keller</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7.13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7.41</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8.67</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7.13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8.88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5.00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9.35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9.47</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8.60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ORT-ML</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Martinez</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8.86</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8.86</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9.57</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9.86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9.71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9.86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9.86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6100"/>
                          </a:solidFill>
                          <a:latin typeface="Calibri"/>
                        </a:rPr>
                        <a:t>9.86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9.53</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3569">
                <a:tc>
                  <a:txBody>
                    <a:bodyPr/>
                    <a:lstStyle/>
                    <a:p>
                      <a:pPr algn="l" fontAlgn="b"/>
                      <a:r>
                        <a:rPr lang="en-US" sz="300" b="0" i="0" u="none" strike="noStrike">
                          <a:solidFill>
                            <a:srgbClr val="000000"/>
                          </a:solidFill>
                          <a:latin typeface="Calibri"/>
                        </a:rPr>
                        <a:t>ORT-ML</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Tighe</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8.89</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8.82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8.82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8.55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9.11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9.37</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3569">
                <a:tc>
                  <a:txBody>
                    <a:bodyPr/>
                    <a:lstStyle/>
                    <a:p>
                      <a:pPr algn="l" fontAlgn="b"/>
                      <a:r>
                        <a:rPr lang="en-US" sz="300" b="0" i="0" u="none" strike="noStrike">
                          <a:solidFill>
                            <a:srgbClr val="000000"/>
                          </a:solidFill>
                          <a:latin typeface="Calibri"/>
                        </a:rPr>
                        <a:t>Plastics</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Stokes</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9.92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9.92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9.44</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9.33</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9.91</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9.92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9.92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9.40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9.82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12557">
                <a:tc>
                  <a:txBody>
                    <a:bodyPr/>
                    <a:lstStyle/>
                    <a:p>
                      <a:pPr algn="l" fontAlgn="b"/>
                      <a:r>
                        <a:rPr lang="en-US" sz="300" b="0" i="0" u="none" strike="noStrike">
                          <a:solidFill>
                            <a:srgbClr val="000000"/>
                          </a:solidFill>
                          <a:latin typeface="Calibri"/>
                        </a:rPr>
                        <a:t>Uro</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Chamberlain</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31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9.83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9.77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9.22</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8.60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9.55</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9.79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9.37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9.90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9.87</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9.55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Uro</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Goetzel</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8.86</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9.71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9.47</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9.53</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Uro</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Griewe</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34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7.57</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7.15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8.86</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8.79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9.15</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Uro</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Lenahan</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8.59</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9.29</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9.35</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Uro</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Stanfield</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9.14</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9.27</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9.60</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9.22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3569">
                <a:tc>
                  <a:txBody>
                    <a:bodyPr/>
                    <a:lstStyle/>
                    <a:p>
                      <a:pPr algn="l" fontAlgn="b"/>
                      <a:r>
                        <a:rPr lang="en-US" sz="300" b="0" i="0" u="none" strike="noStrike">
                          <a:solidFill>
                            <a:srgbClr val="000000"/>
                          </a:solidFill>
                          <a:latin typeface="Calibri"/>
                        </a:rPr>
                        <a:t>Uro</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White</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9.18</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8.55</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8.92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9.09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Vas</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Albrecht</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8.75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7.50</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8.67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7.75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7.50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 </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9.75</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8.97</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Vas</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Atkinson</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8.67</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9.37</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Vas</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Berman</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9.71</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9.33</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9.13</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9.89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9.78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9C0006"/>
                          </a:solidFill>
                          <a:latin typeface="Calibri"/>
                        </a:rPr>
                        <a:t>7.50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9.72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Vas-ML</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Poplin</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6100"/>
                          </a:solidFill>
                          <a:latin typeface="Calibri"/>
                        </a:rPr>
                        <a:t>9.33</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9C0006"/>
                          </a:solidFill>
                          <a:latin typeface="Calibri"/>
                        </a:rPr>
                        <a:t>8.57</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9.43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7.86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9.56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61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3569">
                <a:tc>
                  <a:txBody>
                    <a:bodyPr/>
                    <a:lstStyle/>
                    <a:p>
                      <a:pPr algn="l" fontAlgn="b"/>
                      <a:r>
                        <a:rPr lang="en-US" sz="300" b="0" i="0" u="none" strike="noStrike">
                          <a:solidFill>
                            <a:srgbClr val="000000"/>
                          </a:solidFill>
                          <a:latin typeface="Calibri"/>
                        </a:rPr>
                        <a:t>Vas-ML</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Saunders</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9.10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9.11</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8.50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8.79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9.77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8.53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9.16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8.97</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WCC</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Brooks</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7.78</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6.22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8.56</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7.56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7.63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7.60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9.20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8.89</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8.76</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WCC</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Butawan</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8.40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8.90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8.10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8.90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8.91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7.64</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6.64</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9.36</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8.44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9.09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7.27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8.33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8.38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8.63</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8.64</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12557">
                <a:tc>
                  <a:txBody>
                    <a:bodyPr/>
                    <a:lstStyle/>
                    <a:p>
                      <a:pPr algn="l" fontAlgn="b"/>
                      <a:r>
                        <a:rPr lang="en-US" sz="300" b="0" i="0" u="none" strike="noStrike">
                          <a:solidFill>
                            <a:srgbClr val="000000"/>
                          </a:solidFill>
                          <a:latin typeface="Calibri"/>
                        </a:rPr>
                        <a:t>WCC</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Hardenbergh</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8.87</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7.82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8.94</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8.19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9.39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8.35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9.59</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WCC</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Szabo</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8.28</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7.76</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9.27</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8.27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9.32</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9.16</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WCC</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Terry</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23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8.86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9.05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8.55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8.86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9.10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8.52</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7.57</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8.68</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8.68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8.52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9.05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8.68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8.95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9.15</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8.83</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a:txBody>
                    <a:bodyPr/>
                    <a:lstStyle/>
                    <a:p>
                      <a:pPr algn="l" fontAlgn="b"/>
                      <a:r>
                        <a:rPr lang="en-US" sz="300" b="0" i="0" u="none" strike="noStrike">
                          <a:solidFill>
                            <a:srgbClr val="000000"/>
                          </a:solidFill>
                          <a:latin typeface="Calibri"/>
                        </a:rPr>
                        <a:t>WCC-ML</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Phillips</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9.14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8.43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9.14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8.29</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8.43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8.43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9.14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9C0006"/>
                          </a:solidFill>
                          <a:latin typeface="Calibri"/>
                        </a:rPr>
                        <a:t>8.14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7.17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9C0006"/>
                          </a:solidFill>
                          <a:latin typeface="Calibri"/>
                        </a:rPr>
                        <a:t>8.00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8.87</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3569">
                <a:tc>
                  <a:txBody>
                    <a:bodyPr/>
                    <a:lstStyle/>
                    <a:p>
                      <a:pPr algn="l" fontAlgn="b"/>
                      <a:r>
                        <a:rPr lang="en-US" sz="300" b="0" i="0" u="none" strike="noStrike">
                          <a:solidFill>
                            <a:srgbClr val="000000"/>
                          </a:solidFill>
                          <a:latin typeface="Calibri"/>
                        </a:rPr>
                        <a:t>WCC-ML</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Walling</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19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9.56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9.61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8.84</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8.83</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9.42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8.64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8.75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9.89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9.72</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9.32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tcPr>
                </a:tc>
              </a:tr>
              <a:tr h="112557">
                <a:tc>
                  <a:txBody>
                    <a:bodyPr/>
                    <a:lstStyle/>
                    <a:p>
                      <a:pPr algn="l" fontAlgn="b"/>
                      <a:r>
                        <a:rPr lang="en-US" sz="300" b="1" i="0" u="none" strike="noStrike">
                          <a:solidFill>
                            <a:srgbClr val="000000"/>
                          </a:solidFill>
                          <a:latin typeface="Calibri"/>
                        </a:rPr>
                        <a:t>PSC Overall</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W.Average</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879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9.39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9.43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9.23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9.37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9.26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8.50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8.07</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9.16</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9.34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9.11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9.32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9.13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8.48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9.15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9.48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9.53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9.47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9.38</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00" b="1" i="0" u="none" strike="noStrike">
                          <a:solidFill>
                            <a:srgbClr val="000000"/>
                          </a:solidFill>
                          <a:latin typeface="Calibri"/>
                        </a:rPr>
                        <a:t>9.16</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3569">
                <a:tc>
                  <a:txBody>
                    <a:bodyPr/>
                    <a:lstStyle/>
                    <a:p>
                      <a:pPr algn="l" fontAlgn="b"/>
                      <a:r>
                        <a:rPr lang="en-US" sz="300" b="1" i="0" u="none" strike="noStrike">
                          <a:solidFill>
                            <a:srgbClr val="000000"/>
                          </a:solidFill>
                          <a:latin typeface="Calibri"/>
                        </a:rPr>
                        <a:t>Target</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1" i="0" u="none" strike="noStrike">
                          <a:solidFill>
                            <a:srgbClr val="000000"/>
                          </a:solidFill>
                          <a:latin typeface="Calibri"/>
                        </a:rPr>
                        <a:t> </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 </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9.07</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9.35</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9.65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9.70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9.63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9.65</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9.41</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tcPr>
                </a:tc>
              </a:tr>
              <a:tr h="112060">
                <a:tc gridSpan="3">
                  <a:txBody>
                    <a:bodyPr/>
                    <a:lstStyle/>
                    <a:p>
                      <a:pPr algn="l" fontAlgn="ctr"/>
                      <a:r>
                        <a:rPr lang="en-US" sz="300" b="1" i="0" u="none" strike="noStrike">
                          <a:solidFill>
                            <a:srgbClr val="000000"/>
                          </a:solidFill>
                          <a:latin typeface="Calibri"/>
                        </a:rPr>
                        <a:t>PSC Percentage of Avg vs Target</a:t>
                      </a:r>
                      <a:r>
                        <a:rPr lang="en-US" sz="300" b="1" i="0" u="none" strike="noStrike" baseline="30000">
                          <a:solidFill>
                            <a:srgbClr val="000000"/>
                          </a:solidFill>
                          <a:latin typeface="Calibri"/>
                        </a:rPr>
                        <a:t> 1</a:t>
                      </a:r>
                      <a:endParaRPr lang="en-US" sz="300" b="1" i="0" u="none" strike="noStrike">
                        <a:solidFill>
                          <a:srgbClr val="000000"/>
                        </a:solidFill>
                        <a:latin typeface="Calibri"/>
                      </a:endParaRPr>
                    </a:p>
                  </a:txBody>
                  <a:tcPr marL="2539" marR="2539" marT="25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300" b="1" i="0" u="none" strike="noStrike">
                          <a:solidFill>
                            <a:srgbClr val="000000"/>
                          </a:solidFill>
                          <a:latin typeface="Calibri"/>
                        </a:rPr>
                        <a:t>98.9%</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98.7%</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98.2%</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98.7%</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9C0006"/>
                          </a:solidFill>
                          <a:latin typeface="Calibri"/>
                        </a:rPr>
                        <a:t>97.0%</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a:solidFill>
                            <a:srgbClr val="9C0006"/>
                          </a:solidFill>
                          <a:latin typeface="Calibri"/>
                        </a:rPr>
                        <a:t>94.4%</a:t>
                      </a:r>
                    </a:p>
                  </a:txBody>
                  <a:tcPr marL="2539" marR="2539" marT="25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a:solidFill>
                            <a:srgbClr val="9C0006"/>
                          </a:solidFill>
                          <a:latin typeface="Calibri"/>
                        </a:rPr>
                        <a:t>89.0%</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a:solidFill>
                            <a:srgbClr val="000000"/>
                          </a:solidFill>
                          <a:latin typeface="Calibri"/>
                        </a:rPr>
                        <a:t>98.0%</a:t>
                      </a:r>
                    </a:p>
                  </a:txBody>
                  <a:tcPr marL="2539" marR="2539" marT="25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99.4%</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9C0006"/>
                          </a:solidFill>
                          <a:latin typeface="Calibri"/>
                        </a:rPr>
                        <a:t>98.0%</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a:solidFill>
                            <a:srgbClr val="9C0006"/>
                          </a:solidFill>
                          <a:latin typeface="Calibri"/>
                        </a:rPr>
                        <a:t>96.1%</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a:solidFill>
                            <a:srgbClr val="000000"/>
                          </a:solidFill>
                          <a:latin typeface="Calibri"/>
                        </a:rPr>
                        <a:t>98.6%</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98.2%</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9C0006"/>
                          </a:solidFill>
                          <a:latin typeface="Calibri"/>
                        </a:rPr>
                        <a:t>95.2%</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a:solidFill>
                            <a:srgbClr val="9C0006"/>
                          </a:solidFill>
                          <a:latin typeface="Calibri"/>
                        </a:rPr>
                        <a:t>96.8%</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a:solidFill>
                            <a:srgbClr val="006100"/>
                          </a:solidFill>
                          <a:latin typeface="Calibri"/>
                        </a:rPr>
                        <a:t>100.3%</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a:solidFill>
                            <a:srgbClr val="000000"/>
                          </a:solidFill>
                          <a:latin typeface="Calibri"/>
                        </a:rPr>
                        <a:t>98.3%</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98.4%</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9C0006"/>
                          </a:solidFill>
                          <a:latin typeface="Calibri"/>
                        </a:rPr>
                        <a:t>97.2%</a:t>
                      </a:r>
                    </a:p>
                  </a:txBody>
                  <a:tcPr marL="2539" marR="2539" marT="25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a:solidFill>
                            <a:srgbClr val="9C0006"/>
                          </a:solidFill>
                          <a:latin typeface="Calibri"/>
                        </a:rPr>
                        <a:t>97.4%</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gridSpan="3">
                  <a:txBody>
                    <a:bodyPr/>
                    <a:lstStyle/>
                    <a:p>
                      <a:pPr algn="l" fontAlgn="b"/>
                      <a:r>
                        <a:rPr lang="en-US" sz="300" b="1" i="0" u="none" strike="noStrike">
                          <a:solidFill>
                            <a:srgbClr val="000000"/>
                          </a:solidFill>
                          <a:latin typeface="Calibri"/>
                        </a:rPr>
                        <a:t>Standard Deviation</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0000"/>
                          </a:solidFill>
                          <a:latin typeface="Calibri"/>
                        </a:rPr>
                        <a:t>0.38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0.44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0.60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0.46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0.45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0.79</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0.95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0.49</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0.42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0.48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0.37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0.39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0.52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0.86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1.03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0.83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0.60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0.55</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0.38</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12060">
                <a:tc gridSpan="3">
                  <a:txBody>
                    <a:bodyPr/>
                    <a:lstStyle/>
                    <a:p>
                      <a:pPr algn="l" fontAlgn="ctr"/>
                      <a:r>
                        <a:rPr lang="en-US" sz="300" b="1" i="0" u="none" strike="noStrike">
                          <a:solidFill>
                            <a:srgbClr val="000000"/>
                          </a:solidFill>
                          <a:latin typeface="Calibri"/>
                        </a:rPr>
                        <a:t>Lower Limit (psc avg - std dev) </a:t>
                      </a:r>
                      <a:r>
                        <a:rPr lang="en-US" sz="300" b="1" i="0" u="none" strike="noStrike" baseline="30000">
                          <a:solidFill>
                            <a:srgbClr val="000000"/>
                          </a:solidFill>
                          <a:latin typeface="Calibri"/>
                        </a:rPr>
                        <a:t>2</a:t>
                      </a:r>
                      <a:endParaRPr lang="en-US" sz="300" b="1" i="0" u="none" strike="noStrike">
                        <a:solidFill>
                          <a:srgbClr val="000000"/>
                        </a:solidFill>
                        <a:latin typeface="Calibri"/>
                      </a:endParaRPr>
                    </a:p>
                  </a:txBody>
                  <a:tcPr marL="2539" marR="2539" marT="25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300" b="1" i="0" u="none" strike="noStrike">
                          <a:solidFill>
                            <a:srgbClr val="000000"/>
                          </a:solidFill>
                          <a:latin typeface="Calibri"/>
                        </a:rPr>
                        <a:t>9.01</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8.99</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8.62</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8.91</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8.81</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7.71</a:t>
                      </a:r>
                    </a:p>
                  </a:txBody>
                  <a:tcPr marL="2539" marR="2539" marT="25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7.13</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8.68</a:t>
                      </a:r>
                    </a:p>
                  </a:txBody>
                  <a:tcPr marL="2539" marR="2539" marT="25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8.93</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8.63</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8.91</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8.93</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8.61</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7.62</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8.12</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8.65</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9.25</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8.87</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8.83</a:t>
                      </a:r>
                    </a:p>
                  </a:txBody>
                  <a:tcPr marL="2539" marR="2539" marT="25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8.78</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12060">
                <a:tc gridSpan="3">
                  <a:txBody>
                    <a:bodyPr/>
                    <a:lstStyle/>
                    <a:p>
                      <a:pPr algn="l" fontAlgn="ctr"/>
                      <a:r>
                        <a:rPr lang="sv-SE" sz="300" b="1" i="0" u="none" strike="noStrike">
                          <a:solidFill>
                            <a:srgbClr val="000000"/>
                          </a:solidFill>
                          <a:latin typeface="Calibri"/>
                        </a:rPr>
                        <a:t>Upper Limit (psc avg + std dev) </a:t>
                      </a:r>
                      <a:r>
                        <a:rPr lang="sv-SE" sz="300" b="1" i="0" u="none" strike="noStrike" baseline="30000">
                          <a:solidFill>
                            <a:srgbClr val="000000"/>
                          </a:solidFill>
                          <a:latin typeface="Calibri"/>
                        </a:rPr>
                        <a:t>2</a:t>
                      </a:r>
                      <a:endParaRPr lang="sv-SE" sz="300" b="1" i="0" u="none" strike="noStrike">
                        <a:solidFill>
                          <a:srgbClr val="000000"/>
                        </a:solidFill>
                        <a:latin typeface="Calibri"/>
                      </a:endParaRPr>
                    </a:p>
                  </a:txBody>
                  <a:tcPr marL="2539" marR="2539" marT="25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300" b="1" i="0" u="none" strike="noStrike">
                          <a:solidFill>
                            <a:srgbClr val="000000"/>
                          </a:solidFill>
                          <a:latin typeface="Calibri"/>
                        </a:rPr>
                        <a:t>9.77</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9.87</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9.83</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9.83</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9.71</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9.29</a:t>
                      </a:r>
                    </a:p>
                  </a:txBody>
                  <a:tcPr marL="2539" marR="2539" marT="25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9.02</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9.65</a:t>
                      </a:r>
                    </a:p>
                  </a:txBody>
                  <a:tcPr marL="2539" marR="2539" marT="25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9.76</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9.59</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9.64</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9.71</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9.66</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9.35</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10.17</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10.32</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9.81</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10.08</a:t>
                      </a:r>
                    </a:p>
                  </a:txBody>
                  <a:tcPr marL="2539" marR="2539" marT="2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9.92</a:t>
                      </a:r>
                    </a:p>
                  </a:txBody>
                  <a:tcPr marL="2539" marR="2539" marT="25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latin typeface="Calibri"/>
                        </a:rPr>
                        <a:t>9.54</a:t>
                      </a:r>
                    </a:p>
                  </a:txBody>
                  <a:tcPr marL="2539" marR="2539" marT="25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3569">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300" b="0" i="0" u="none" strike="noStrike">
                          <a:solidFill>
                            <a:srgbClr val="000000"/>
                          </a:solidFill>
                          <a:latin typeface="Calibri"/>
                        </a:rPr>
                        <a:t> </a:t>
                      </a:r>
                    </a:p>
                  </a:txBody>
                  <a:tcPr marL="2539" marR="2539" marT="25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r>
              <a:tr h="60543">
                <a:tc gridSpan="2">
                  <a:txBody>
                    <a:bodyPr/>
                    <a:lstStyle/>
                    <a:p>
                      <a:pPr algn="l" fontAlgn="b"/>
                      <a:r>
                        <a:rPr lang="en-US" sz="300" b="1" i="0" u="none" strike="noStrike">
                          <a:solidFill>
                            <a:srgbClr val="000000"/>
                          </a:solidFill>
                          <a:latin typeface="Calibri"/>
                        </a:rPr>
                        <a:t>ENT Average</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algn="ctr" fontAlgn="b"/>
                      <a:r>
                        <a:rPr lang="en-US" sz="300" b="1" i="0" u="none" strike="noStrike">
                          <a:solidFill>
                            <a:srgbClr val="000000"/>
                          </a:solidFill>
                          <a:latin typeface="Calibri"/>
                        </a:rPr>
                        <a:t>153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8.85</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8.82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9.24</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9.11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8.78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8.93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9.66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9.62</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gridSpan="2">
                  <a:txBody>
                    <a:bodyPr/>
                    <a:lstStyle/>
                    <a:p>
                      <a:pPr algn="l" fontAlgn="b"/>
                      <a:r>
                        <a:rPr lang="en-US" sz="300" b="1" i="0" u="none" strike="noStrike">
                          <a:solidFill>
                            <a:srgbClr val="000000"/>
                          </a:solidFill>
                          <a:latin typeface="Calibri"/>
                        </a:rPr>
                        <a:t>Gen Surg Average</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algn="ctr" fontAlgn="b"/>
                      <a:r>
                        <a:rPr lang="en-US" sz="300" b="1" i="0" u="none" strike="noStrike">
                          <a:solidFill>
                            <a:srgbClr val="000000"/>
                          </a:solidFill>
                          <a:latin typeface="Calibri"/>
                        </a:rPr>
                        <a:t>87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9.22</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8.75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9.35</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8.99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9.62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9.46</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9.37</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gridSpan="2">
                  <a:txBody>
                    <a:bodyPr/>
                    <a:lstStyle/>
                    <a:p>
                      <a:pPr algn="l" fontAlgn="b"/>
                      <a:r>
                        <a:rPr lang="en-US" sz="300" b="1" i="0" u="none" strike="noStrike">
                          <a:solidFill>
                            <a:srgbClr val="000000"/>
                          </a:solidFill>
                          <a:latin typeface="Calibri"/>
                        </a:rPr>
                        <a:t>Ortho Average</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algn="ctr" fontAlgn="b"/>
                      <a:r>
                        <a:rPr lang="en-US" sz="300" b="1" i="0" u="none" strike="noStrike">
                          <a:solidFill>
                            <a:srgbClr val="000000"/>
                          </a:solidFill>
                          <a:latin typeface="Calibri"/>
                        </a:rPr>
                        <a:t>328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8.99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9.18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9.11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7.94</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7.35</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9.18</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9.08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9.12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8.04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8.99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9.18</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8.96</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gridSpan="2">
                  <a:txBody>
                    <a:bodyPr/>
                    <a:lstStyle/>
                    <a:p>
                      <a:pPr algn="l" fontAlgn="b"/>
                      <a:r>
                        <a:rPr lang="en-US" sz="300" b="1" i="0" u="none" strike="noStrike">
                          <a:solidFill>
                            <a:srgbClr val="000000"/>
                          </a:solidFill>
                          <a:latin typeface="Calibri"/>
                        </a:rPr>
                        <a:t>Plastics Average</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algn="ctr" fontAlgn="b"/>
                      <a:r>
                        <a:rPr lang="en-US" sz="300" b="1" i="0" u="none" strike="noStrike">
                          <a:solidFill>
                            <a:srgbClr val="000000"/>
                          </a:solidFill>
                          <a:latin typeface="Calibri"/>
                        </a:rPr>
                        <a:t>12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6100"/>
                          </a:solidFill>
                          <a:latin typeface="Calibri"/>
                        </a:rPr>
                        <a:t>9.92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61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6100"/>
                          </a:solidFill>
                          <a:latin typeface="Calibri"/>
                        </a:rPr>
                        <a:t>9.92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61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6100"/>
                          </a:solidFill>
                          <a:latin typeface="Calibri"/>
                        </a:rPr>
                        <a:t>9.44</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6100"/>
                          </a:solidFill>
                          <a:latin typeface="Calibri"/>
                        </a:rPr>
                        <a:t>9.33</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6100"/>
                          </a:solidFill>
                          <a:latin typeface="Calibri"/>
                        </a:rPr>
                        <a:t>9.91</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61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61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6100"/>
                          </a:solidFill>
                          <a:latin typeface="Calibri"/>
                        </a:rPr>
                        <a:t>9.92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6100"/>
                          </a:solidFill>
                          <a:latin typeface="Calibri"/>
                        </a:rPr>
                        <a:t>9.92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6100"/>
                          </a:solidFill>
                          <a:latin typeface="Calibri"/>
                        </a:rPr>
                        <a:t>9.40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10.00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9.67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9.91</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6100"/>
                          </a:solidFill>
                          <a:latin typeface="Calibri"/>
                        </a:rPr>
                        <a:t>9.82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gridSpan="2">
                  <a:txBody>
                    <a:bodyPr/>
                    <a:lstStyle/>
                    <a:p>
                      <a:pPr algn="l" fontAlgn="b"/>
                      <a:r>
                        <a:rPr lang="en-US" sz="300" b="1" i="0" u="none" strike="noStrike">
                          <a:solidFill>
                            <a:srgbClr val="000000"/>
                          </a:solidFill>
                          <a:latin typeface="Calibri"/>
                        </a:rPr>
                        <a:t>Uro Average</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algn="ctr" fontAlgn="b"/>
                      <a:r>
                        <a:rPr lang="en-US" sz="300" b="1" i="0" u="none" strike="noStrike">
                          <a:solidFill>
                            <a:srgbClr val="000000"/>
                          </a:solidFill>
                          <a:latin typeface="Calibri"/>
                        </a:rPr>
                        <a:t>139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8.72</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8.38</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9.19</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8.89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9.71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9.30</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0543">
                <a:tc gridSpan="2">
                  <a:txBody>
                    <a:bodyPr/>
                    <a:lstStyle/>
                    <a:p>
                      <a:pPr algn="l" fontAlgn="b"/>
                      <a:r>
                        <a:rPr lang="en-US" sz="300" b="1" i="0" u="none" strike="noStrike">
                          <a:solidFill>
                            <a:srgbClr val="000000"/>
                          </a:solidFill>
                          <a:latin typeface="Calibri"/>
                        </a:rPr>
                        <a:t>Vas Average</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algn="ctr" fontAlgn="b"/>
                      <a:r>
                        <a:rPr lang="en-US" sz="300" b="1" i="0" u="none" strike="noStrike">
                          <a:solidFill>
                            <a:srgbClr val="000000"/>
                          </a:solidFill>
                          <a:latin typeface="Calibri"/>
                        </a:rPr>
                        <a:t>46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6100"/>
                          </a:solidFill>
                          <a:latin typeface="Calibri"/>
                        </a:rPr>
                        <a:t>9.37</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300" b="1" i="0" u="none" strike="noStrike">
                          <a:solidFill>
                            <a:srgbClr val="000000"/>
                          </a:solidFill>
                          <a:latin typeface="Calibri"/>
                        </a:rPr>
                        <a:t>8.86</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8.83</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9.16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8.88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9.05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9.09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8.36</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9.70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9C0006"/>
                          </a:solidFill>
                          <a:latin typeface="Calibri"/>
                        </a:rPr>
                        <a:t>9.15</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300" b="1" i="0" u="none" strike="noStrike">
                          <a:solidFill>
                            <a:srgbClr val="000000"/>
                          </a:solidFill>
                          <a:latin typeface="Calibri"/>
                        </a:rPr>
                        <a:t>9.52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9.45</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9.24</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3569">
                <a:tc gridSpan="2">
                  <a:txBody>
                    <a:bodyPr/>
                    <a:lstStyle/>
                    <a:p>
                      <a:pPr algn="l" fontAlgn="b"/>
                      <a:r>
                        <a:rPr lang="en-US" sz="300" b="1" i="0" u="none" strike="noStrike">
                          <a:solidFill>
                            <a:srgbClr val="000000"/>
                          </a:solidFill>
                          <a:latin typeface="Calibri"/>
                        </a:rPr>
                        <a:t>WCC Average</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algn="ctr" fontAlgn="b"/>
                      <a:r>
                        <a:rPr lang="en-US" sz="300" b="1" i="0" u="none" strike="noStrike">
                          <a:solidFill>
                            <a:srgbClr val="000000"/>
                          </a:solidFill>
                          <a:latin typeface="Calibri"/>
                        </a:rPr>
                        <a:t>114</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9.00</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9.17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8.54</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7.76</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8.92</a:t>
                      </a:r>
                    </a:p>
                  </a:txBody>
                  <a:tcPr marL="2539" marR="2539" marT="25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8.71</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9.17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8.78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8.27</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8.73</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9.68</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9.52</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9.29</a:t>
                      </a:r>
                    </a:p>
                  </a:txBody>
                  <a:tcPr marL="2539" marR="2539" marT="2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9.32</a:t>
                      </a:r>
                    </a:p>
                  </a:txBody>
                  <a:tcPr marL="2539" marR="2539" marT="25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solidFill>
                            <a:srgbClr val="000000"/>
                          </a:solidFill>
                          <a:latin typeface="Calibri"/>
                        </a:rPr>
                        <a:t>9.02</a:t>
                      </a:r>
                    </a:p>
                  </a:txBody>
                  <a:tcPr marL="2539" marR="2539" marT="25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539" marR="2539" marT="253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12557">
                <a:tc gridSpan="10">
                  <a:txBody>
                    <a:bodyPr/>
                    <a:lstStyle/>
                    <a:p>
                      <a:pPr algn="l" fontAlgn="b"/>
                      <a:r>
                        <a:rPr lang="en-US" sz="300" b="0" i="0" u="none" strike="noStrike" baseline="30000">
                          <a:solidFill>
                            <a:srgbClr val="000000"/>
                          </a:solidFill>
                          <a:latin typeface="Calibri"/>
                        </a:rPr>
                        <a:t>1 </a:t>
                      </a:r>
                      <a:r>
                        <a:rPr lang="en-US" sz="300" b="0" i="0" u="none" strike="noStrike">
                          <a:solidFill>
                            <a:srgbClr val="000000"/>
                          </a:solidFill>
                          <a:latin typeface="Calibri"/>
                        </a:rPr>
                        <a:t>Conditional Formatting (for PSC Avg vs Target):  </a:t>
                      </a:r>
                      <a:r>
                        <a:rPr lang="en-US" sz="300" b="1" i="0" u="none" strike="noStrike">
                          <a:solidFill>
                            <a:srgbClr val="008000"/>
                          </a:solidFill>
                          <a:latin typeface="Calibri"/>
                        </a:rPr>
                        <a:t>Green = more than 99.5% of target</a:t>
                      </a:r>
                      <a:r>
                        <a:rPr lang="en-US" sz="300" b="0" i="0" u="none" strike="noStrike">
                          <a:solidFill>
                            <a:srgbClr val="000000"/>
                          </a:solidFill>
                          <a:latin typeface="Calibri"/>
                        </a:rPr>
                        <a:t>;  </a:t>
                      </a:r>
                      <a:r>
                        <a:rPr lang="en-US" sz="300" b="1" i="0" u="none" strike="noStrike">
                          <a:solidFill>
                            <a:srgbClr val="FF0000"/>
                          </a:solidFill>
                          <a:latin typeface="Calibri"/>
                        </a:rPr>
                        <a:t>Red = less than 98% of target</a:t>
                      </a:r>
                      <a:endParaRPr lang="en-US" sz="300" b="0" i="0" u="none" strike="noStrike">
                        <a:solidFill>
                          <a:srgbClr val="000000"/>
                        </a:solidFill>
                        <a:latin typeface="Calibri"/>
                      </a:endParaRPr>
                    </a:p>
                  </a:txBody>
                  <a:tcPr marL="2539" marR="2539" marT="253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4">
                  <a:txBody>
                    <a:bodyPr/>
                    <a:lstStyle/>
                    <a:p>
                      <a:pPr algn="l" fontAlgn="b"/>
                      <a:r>
                        <a:rPr lang="en-US" sz="300" b="0" i="0" u="none" strike="noStrike" baseline="30000">
                          <a:solidFill>
                            <a:srgbClr val="000000"/>
                          </a:solidFill>
                          <a:latin typeface="Calibri"/>
                        </a:rPr>
                        <a:t>2 </a:t>
                      </a:r>
                      <a:r>
                        <a:rPr lang="en-US" sz="300" b="0" i="0" u="none" strike="noStrike">
                          <a:solidFill>
                            <a:srgbClr val="000000"/>
                          </a:solidFill>
                          <a:latin typeface="Calibri"/>
                        </a:rPr>
                        <a:t>Conditional Formatting (for all Provider and Dept Values):  </a:t>
                      </a:r>
                      <a:r>
                        <a:rPr lang="en-US" sz="300" b="1" i="0" u="none" strike="noStrike">
                          <a:solidFill>
                            <a:srgbClr val="008000"/>
                          </a:solidFill>
                          <a:latin typeface="Calibri"/>
                        </a:rPr>
                        <a:t>Green = more than Upper Limit (1 std dev above norm)</a:t>
                      </a:r>
                      <a:r>
                        <a:rPr lang="en-US" sz="300" b="0" i="0" u="none" strike="noStrike">
                          <a:solidFill>
                            <a:srgbClr val="000000"/>
                          </a:solidFill>
                          <a:latin typeface="Calibri"/>
                        </a:rPr>
                        <a:t>;  </a:t>
                      </a:r>
                      <a:r>
                        <a:rPr lang="en-US" sz="300" b="1" i="0" u="none" strike="noStrike">
                          <a:solidFill>
                            <a:srgbClr val="FF0000"/>
                          </a:solidFill>
                          <a:latin typeface="Calibri"/>
                        </a:rPr>
                        <a:t>Red = less than Lower Limit (1 std dev below norm)</a:t>
                      </a:r>
                      <a:endParaRPr lang="en-US" sz="300" b="0" i="0" u="none" strike="noStrike">
                        <a:solidFill>
                          <a:srgbClr val="000000"/>
                        </a:solidFill>
                        <a:latin typeface="Calibri"/>
                      </a:endParaRPr>
                    </a:p>
                  </a:txBody>
                  <a:tcPr marL="2539" marR="2539" marT="253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543">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r"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ctr" fontAlgn="b"/>
                      <a:r>
                        <a:rPr lang="en-US" sz="300" b="0" i="0" u="none" strike="noStrike">
                          <a:solidFill>
                            <a:srgbClr val="000000"/>
                          </a:solidFill>
                          <a:latin typeface="Calibri"/>
                        </a:rPr>
                        <a:t> </a:t>
                      </a:r>
                    </a:p>
                  </a:txBody>
                  <a:tcPr marL="2539" marR="2539" marT="2539" marB="0" anchor="b">
                    <a:lnL>
                      <a:noFill/>
                    </a:lnL>
                    <a:lnR>
                      <a:noFill/>
                    </a:lnR>
                    <a:lnT>
                      <a:noFill/>
                    </a:lnT>
                    <a:lnB>
                      <a:noFill/>
                    </a:lnB>
                    <a:solidFill>
                      <a:srgbClr val="FFFFFF"/>
                    </a:solidFill>
                  </a:tcPr>
                </a:tc>
                <a:tc>
                  <a:txBody>
                    <a:bodyPr/>
                    <a:lstStyle/>
                    <a:p>
                      <a:pPr algn="l" fontAlgn="b"/>
                      <a:r>
                        <a:rPr lang="en-US" sz="300" b="0" i="0" u="none" strike="noStrike" dirty="0">
                          <a:solidFill>
                            <a:srgbClr val="000000"/>
                          </a:solidFill>
                          <a:latin typeface="Calibri"/>
                        </a:rPr>
                        <a:t> </a:t>
                      </a:r>
                    </a:p>
                  </a:txBody>
                  <a:tcPr marL="2539" marR="2539" marT="2539" marB="0"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957333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Patient Comments</a:t>
            </a:r>
            <a:endParaRPr lang="en-US" dirty="0"/>
          </a:p>
        </p:txBody>
      </p:sp>
      <p:sp>
        <p:nvSpPr>
          <p:cNvPr id="3" name="Content Placeholder 2"/>
          <p:cNvSpPr>
            <a:spLocks noGrp="1"/>
          </p:cNvSpPr>
          <p:nvPr>
            <p:ph sz="quarter" idx="1"/>
          </p:nvPr>
        </p:nvSpPr>
        <p:spPr/>
        <p:txBody>
          <a:bodyPr/>
          <a:lstStyle/>
          <a:p>
            <a:r>
              <a:rPr lang="en-US" dirty="0" smtClean="0"/>
              <a:t>I had an x-ray and was comfortable with the process  could not have been more sympathetic concerned better listeners or more determined to do what was possible to correct my issue Pinehurst Surgical Office</a:t>
            </a:r>
          </a:p>
          <a:p>
            <a:endParaRPr lang="en-US" dirty="0" smtClean="0"/>
          </a:p>
          <a:p>
            <a:r>
              <a:rPr lang="en-US" dirty="0" smtClean="0"/>
              <a:t>Very courteous and professional staff.  Overall a pleasant experience for a Dr. visit. </a:t>
            </a:r>
            <a:endParaRPr lang="en-US" dirty="0"/>
          </a:p>
        </p:txBody>
      </p:sp>
      <p:pic>
        <p:nvPicPr>
          <p:cNvPr id="4" name="Picture 3" descr="PS Logo NoTag.RGB.jpg"/>
          <p:cNvPicPr>
            <a:picLocks noChangeAspect="1"/>
          </p:cNvPicPr>
          <p:nvPr/>
        </p:nvPicPr>
        <p:blipFill>
          <a:blip r:embed="rId2" cstate="print"/>
          <a:stretch>
            <a:fillRect/>
          </a:stretch>
        </p:blipFill>
        <p:spPr>
          <a:xfrm>
            <a:off x="4648200" y="6019800"/>
            <a:ext cx="4267200" cy="381000"/>
          </a:xfrm>
          <a:prstGeom prst="rect">
            <a:avLst/>
          </a:prstGeom>
        </p:spPr>
      </p:pic>
    </p:spTree>
    <p:extLst>
      <p:ext uri="{BB962C8B-B14F-4D97-AF65-F5344CB8AC3E}">
        <p14:creationId xmlns:p14="http://schemas.microsoft.com/office/powerpoint/2010/main" val="186786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108960"/>
          </a:xfrm>
        </p:spPr>
        <p:txBody>
          <a:bodyPr>
            <a:noAutofit/>
          </a:bodyPr>
          <a:lstStyle/>
          <a:p>
            <a:pPr algn="l"/>
            <a:r>
              <a:rPr lang="en-US" sz="2000" dirty="0" smtClean="0"/>
              <a:t>patient satisfaction (p-g)</a:t>
            </a:r>
          </a:p>
          <a:p>
            <a:pPr algn="l"/>
            <a:r>
              <a:rPr lang="en-US" sz="2000" dirty="0" smtClean="0"/>
              <a:t>Referral source satisfaction</a:t>
            </a:r>
          </a:p>
          <a:p>
            <a:pPr algn="l"/>
            <a:r>
              <a:rPr lang="en-US" sz="2000" dirty="0" smtClean="0"/>
              <a:t>Hospital employee satisfaction</a:t>
            </a:r>
          </a:p>
          <a:p>
            <a:pPr algn="l"/>
            <a:r>
              <a:rPr lang="en-US" sz="2000" dirty="0" smtClean="0"/>
              <a:t>Physician peer review</a:t>
            </a:r>
          </a:p>
          <a:p>
            <a:pPr algn="l"/>
            <a:r>
              <a:rPr lang="en-US" sz="2000" dirty="0" smtClean="0"/>
              <a:t>Organizational </a:t>
            </a:r>
            <a:r>
              <a:rPr lang="en-US" sz="2000" dirty="0" err="1" smtClean="0"/>
              <a:t>kpi</a:t>
            </a:r>
            <a:endParaRPr lang="en-US" sz="2000" dirty="0" smtClean="0"/>
          </a:p>
          <a:p>
            <a:pPr algn="l"/>
            <a:r>
              <a:rPr lang="en-US" sz="2000" dirty="0" smtClean="0"/>
              <a:t>Meaningful use measurements</a:t>
            </a:r>
          </a:p>
          <a:p>
            <a:pPr algn="l"/>
            <a:r>
              <a:rPr lang="en-US" sz="2000" i="1" dirty="0" smtClean="0"/>
              <a:t>Financial: </a:t>
            </a:r>
            <a:r>
              <a:rPr lang="en-US" sz="2000" i="1" dirty="0" err="1" smtClean="0"/>
              <a:t>tdabc</a:t>
            </a:r>
            <a:endParaRPr lang="en-US" sz="2000" i="1" dirty="0" smtClean="0"/>
          </a:p>
          <a:p>
            <a:pPr algn="l"/>
            <a:r>
              <a:rPr lang="en-US" sz="2000" i="1" dirty="0" smtClean="0"/>
              <a:t>Clinical: outcomes</a:t>
            </a:r>
            <a:endParaRPr lang="en-US" sz="2000" i="1" dirty="0"/>
          </a:p>
        </p:txBody>
      </p:sp>
      <p:sp>
        <p:nvSpPr>
          <p:cNvPr id="2" name="Title 1"/>
          <p:cNvSpPr>
            <a:spLocks noGrp="1"/>
          </p:cNvSpPr>
          <p:nvPr>
            <p:ph type="ctrTitle"/>
          </p:nvPr>
        </p:nvSpPr>
        <p:spPr/>
        <p:txBody>
          <a:bodyPr/>
          <a:lstStyle/>
          <a:p>
            <a:r>
              <a:rPr lang="en-US" dirty="0" smtClean="0"/>
              <a:t>Value Driven Healthcare</a:t>
            </a:r>
            <a:endParaRPr lang="en-US" dirty="0"/>
          </a:p>
        </p:txBody>
      </p:sp>
      <p:pic>
        <p:nvPicPr>
          <p:cNvPr id="5" name="Picture 4" descr="PS Logo NoTag.RGB.jpg"/>
          <p:cNvPicPr>
            <a:picLocks noChangeAspect="1"/>
          </p:cNvPicPr>
          <p:nvPr/>
        </p:nvPicPr>
        <p:blipFill>
          <a:blip r:embed="rId2" cstate="print"/>
          <a:stretch>
            <a:fillRect/>
          </a:stretch>
        </p:blipFill>
        <p:spPr>
          <a:xfrm>
            <a:off x="5029200" y="5910192"/>
            <a:ext cx="3962400" cy="502800"/>
          </a:xfrm>
          <a:prstGeom prst="rect">
            <a:avLst/>
          </a:prstGeom>
        </p:spPr>
      </p:pic>
    </p:spTree>
    <p:extLst>
      <p:ext uri="{BB962C8B-B14F-4D97-AF65-F5344CB8AC3E}">
        <p14:creationId xmlns:p14="http://schemas.microsoft.com/office/powerpoint/2010/main" val="3667918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108960"/>
          </a:xfrm>
        </p:spPr>
        <p:txBody>
          <a:bodyPr>
            <a:noAutofit/>
          </a:bodyPr>
          <a:lstStyle/>
          <a:p>
            <a:pPr algn="l"/>
            <a:r>
              <a:rPr lang="en-US" sz="2000" dirty="0" smtClean="0"/>
              <a:t>Organizational  </a:t>
            </a:r>
            <a:r>
              <a:rPr lang="en-US" sz="3600" dirty="0" err="1" smtClean="0"/>
              <a:t>kpi</a:t>
            </a:r>
            <a:endParaRPr lang="en-US" sz="3600" dirty="0" smtClean="0"/>
          </a:p>
          <a:p>
            <a:pPr marL="571500" indent="-571500" algn="l">
              <a:buFont typeface="Arial" pitchFamily="34" charset="0"/>
              <a:buChar char="•"/>
            </a:pPr>
            <a:r>
              <a:rPr lang="en-US" sz="2000" dirty="0" smtClean="0"/>
              <a:t>Service</a:t>
            </a:r>
          </a:p>
          <a:p>
            <a:pPr marL="571500" indent="-571500" algn="l">
              <a:buFont typeface="Arial" pitchFamily="34" charset="0"/>
              <a:buChar char="•"/>
            </a:pPr>
            <a:r>
              <a:rPr lang="en-US" sz="2000" dirty="0" smtClean="0"/>
              <a:t>People</a:t>
            </a:r>
          </a:p>
          <a:p>
            <a:pPr marL="571500" indent="-571500" algn="l">
              <a:buFont typeface="Arial" pitchFamily="34" charset="0"/>
              <a:buChar char="•"/>
            </a:pPr>
            <a:r>
              <a:rPr lang="en-US" sz="2000" dirty="0" smtClean="0"/>
              <a:t>Quality</a:t>
            </a:r>
          </a:p>
          <a:p>
            <a:pPr marL="571500" indent="-571500" algn="l">
              <a:buFont typeface="Arial" pitchFamily="34" charset="0"/>
              <a:buChar char="•"/>
            </a:pPr>
            <a:r>
              <a:rPr lang="en-US" sz="2000" dirty="0" smtClean="0"/>
              <a:t>Growth</a:t>
            </a:r>
          </a:p>
          <a:p>
            <a:pPr marL="571500" indent="-571500" algn="l">
              <a:buFont typeface="Arial" pitchFamily="34" charset="0"/>
              <a:buChar char="•"/>
            </a:pPr>
            <a:r>
              <a:rPr lang="en-US" sz="2000" dirty="0" smtClean="0"/>
              <a:t>finance</a:t>
            </a:r>
            <a:endParaRPr lang="en-US" sz="2000" dirty="0"/>
          </a:p>
        </p:txBody>
      </p:sp>
      <p:sp>
        <p:nvSpPr>
          <p:cNvPr id="2" name="Title 1"/>
          <p:cNvSpPr>
            <a:spLocks noGrp="1"/>
          </p:cNvSpPr>
          <p:nvPr>
            <p:ph type="ctrTitle"/>
          </p:nvPr>
        </p:nvSpPr>
        <p:spPr/>
        <p:txBody>
          <a:bodyPr/>
          <a:lstStyle/>
          <a:p>
            <a:r>
              <a:rPr lang="en-US" dirty="0" smtClean="0"/>
              <a:t>Value Driven Healthcare</a:t>
            </a:r>
            <a:endParaRPr lang="en-US" dirty="0"/>
          </a:p>
        </p:txBody>
      </p:sp>
      <p:pic>
        <p:nvPicPr>
          <p:cNvPr id="5" name="Picture 4" descr="PS Logo NoTag.RGB.jpg"/>
          <p:cNvPicPr>
            <a:picLocks noChangeAspect="1"/>
          </p:cNvPicPr>
          <p:nvPr/>
        </p:nvPicPr>
        <p:blipFill>
          <a:blip r:embed="rId2" cstate="print"/>
          <a:stretch>
            <a:fillRect/>
          </a:stretch>
        </p:blipFill>
        <p:spPr>
          <a:xfrm>
            <a:off x="5029200" y="5910192"/>
            <a:ext cx="3962400" cy="502800"/>
          </a:xfrm>
          <a:prstGeom prst="rect">
            <a:avLst/>
          </a:prstGeom>
        </p:spPr>
      </p:pic>
    </p:spTree>
    <p:extLst>
      <p:ext uri="{BB962C8B-B14F-4D97-AF65-F5344CB8AC3E}">
        <p14:creationId xmlns:p14="http://schemas.microsoft.com/office/powerpoint/2010/main" val="4063079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819400"/>
            <a:ext cx="7696200" cy="3108960"/>
          </a:xfrm>
        </p:spPr>
        <p:txBody>
          <a:bodyPr>
            <a:noAutofit/>
          </a:bodyPr>
          <a:lstStyle/>
          <a:p>
            <a:pPr algn="l"/>
            <a:r>
              <a:rPr lang="en-US" sz="2400" dirty="0" smtClean="0"/>
              <a:t>Meaningful use measurements:</a:t>
            </a:r>
          </a:p>
          <a:p>
            <a:pPr marL="342900" indent="-342900" algn="l">
              <a:buFont typeface="Arial" pitchFamily="34" charset="0"/>
              <a:buChar char="•"/>
            </a:pPr>
            <a:r>
              <a:rPr lang="en-US" sz="2400" dirty="0" smtClean="0"/>
              <a:t>Allergy</a:t>
            </a:r>
          </a:p>
          <a:p>
            <a:pPr marL="342900" indent="-342900" algn="l">
              <a:buFont typeface="Arial" pitchFamily="34" charset="0"/>
              <a:buChar char="•"/>
            </a:pPr>
            <a:r>
              <a:rPr lang="en-US" sz="2400" dirty="0" smtClean="0"/>
              <a:t>Medication reconciliation</a:t>
            </a:r>
          </a:p>
          <a:p>
            <a:pPr marL="342900" indent="-342900" algn="l">
              <a:buFont typeface="Arial" pitchFamily="34" charset="0"/>
              <a:buChar char="•"/>
            </a:pPr>
            <a:r>
              <a:rPr lang="en-US" sz="2400" dirty="0" smtClean="0"/>
              <a:t>Preventive care: tobacco use</a:t>
            </a:r>
          </a:p>
          <a:p>
            <a:pPr marL="342900" indent="-342900" algn="l">
              <a:buFont typeface="Arial" pitchFamily="34" charset="0"/>
              <a:buChar char="•"/>
            </a:pPr>
            <a:r>
              <a:rPr lang="en-US" sz="2400" dirty="0" smtClean="0"/>
              <a:t>Hypertension</a:t>
            </a:r>
          </a:p>
          <a:p>
            <a:pPr marL="342900" indent="-342900" algn="l">
              <a:buFont typeface="Arial" pitchFamily="34" charset="0"/>
              <a:buChar char="•"/>
            </a:pPr>
            <a:r>
              <a:rPr lang="en-US" sz="2400" dirty="0" smtClean="0"/>
              <a:t>Adult weight/</a:t>
            </a:r>
            <a:r>
              <a:rPr lang="en-US" sz="2400" dirty="0" err="1" smtClean="0"/>
              <a:t>bmi</a:t>
            </a:r>
            <a:endParaRPr lang="en-US" sz="2400" dirty="0"/>
          </a:p>
        </p:txBody>
      </p:sp>
      <p:sp>
        <p:nvSpPr>
          <p:cNvPr id="2" name="Title 1"/>
          <p:cNvSpPr>
            <a:spLocks noGrp="1"/>
          </p:cNvSpPr>
          <p:nvPr>
            <p:ph type="ctrTitle"/>
          </p:nvPr>
        </p:nvSpPr>
        <p:spPr/>
        <p:txBody>
          <a:bodyPr/>
          <a:lstStyle/>
          <a:p>
            <a:r>
              <a:rPr lang="en-US" dirty="0" smtClean="0"/>
              <a:t>Value Driven Healthcare</a:t>
            </a:r>
            <a:endParaRPr lang="en-US" dirty="0"/>
          </a:p>
        </p:txBody>
      </p:sp>
      <p:pic>
        <p:nvPicPr>
          <p:cNvPr id="5" name="Picture 4" descr="PS Logo NoTag.RGB.jpg"/>
          <p:cNvPicPr>
            <a:picLocks noChangeAspect="1"/>
          </p:cNvPicPr>
          <p:nvPr/>
        </p:nvPicPr>
        <p:blipFill>
          <a:blip r:embed="rId2" cstate="print"/>
          <a:stretch>
            <a:fillRect/>
          </a:stretch>
        </p:blipFill>
        <p:spPr>
          <a:xfrm>
            <a:off x="5029200" y="5910192"/>
            <a:ext cx="3962400" cy="502800"/>
          </a:xfrm>
          <a:prstGeom prst="rect">
            <a:avLst/>
          </a:prstGeom>
        </p:spPr>
      </p:pic>
    </p:spTree>
    <p:extLst>
      <p:ext uri="{BB962C8B-B14F-4D97-AF65-F5344CB8AC3E}">
        <p14:creationId xmlns:p14="http://schemas.microsoft.com/office/powerpoint/2010/main" val="38056070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835</TotalTime>
  <Words>1966</Words>
  <Application>Microsoft Office PowerPoint</Application>
  <PresentationFormat>On-screen Show (4:3)</PresentationFormat>
  <Paragraphs>1620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Value Driven Healthcare</vt:lpstr>
      <vt:lpstr>PINEHURST SURGICAL</vt:lpstr>
      <vt:lpstr>Value Driven Healthcare</vt:lpstr>
      <vt:lpstr>Patient Comment Format </vt:lpstr>
      <vt:lpstr>PowerPoint Presentation</vt:lpstr>
      <vt:lpstr>Sample Patient Comments</vt:lpstr>
      <vt:lpstr>Value Driven Healthcare</vt:lpstr>
      <vt:lpstr>Value Driven Healthcare</vt:lpstr>
      <vt:lpstr>Value Driven Healthcare</vt:lpstr>
      <vt:lpstr>Value Driven Healthcare</vt:lpstr>
      <vt:lpstr>Value Driven Healthcare</vt:lpstr>
      <vt:lpstr>PowerPoint Presentation</vt:lpstr>
      <vt:lpstr>FIRSTHEALTH  VALUE DRIVEN INITIATIVES</vt:lpstr>
      <vt:lpstr>FIRSTHEALTH PHYSICIAN QUALITY  COMMITTEE</vt:lpstr>
      <vt:lpstr>ROI    VALUE DRIVEN HEALTHCARE</vt:lpstr>
      <vt:lpstr>ROI    VALUE DRIVEN HEALTHCARE</vt:lpstr>
      <vt:lpstr>PINEHURST SURGICAL &amp; ACO</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philas</dc:creator>
  <cp:lastModifiedBy>Oakley, Dr.</cp:lastModifiedBy>
  <cp:revision>39</cp:revision>
  <dcterms:created xsi:type="dcterms:W3CDTF">2012-10-19T13:02:53Z</dcterms:created>
  <dcterms:modified xsi:type="dcterms:W3CDTF">2012-10-27T12:06:26Z</dcterms:modified>
</cp:coreProperties>
</file>